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handoutMasterIdLst>
    <p:handoutMasterId r:id="rId37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93" r:id="rId16"/>
    <p:sldId id="273" r:id="rId17"/>
    <p:sldId id="274" r:id="rId18"/>
    <p:sldId id="277" r:id="rId19"/>
    <p:sldId id="278" r:id="rId20"/>
    <p:sldId id="276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EB69D6-47F3-4F36-B29E-BB4799F91429}" type="doc">
      <dgm:prSet loTypeId="urn:microsoft.com/office/officeart/2005/8/layout/radial6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37A789C-3009-4629-9B5E-D6E92A649CA6}">
      <dgm:prSet phldrT="[Text]" custT="1"/>
      <dgm:spPr/>
      <dgm:t>
        <a:bodyPr/>
        <a:lstStyle/>
        <a:p>
          <a:r>
            <a:rPr lang="en-GB" sz="2400" dirty="0" smtClean="0"/>
            <a:t>4. </a:t>
          </a:r>
          <a:r>
            <a:rPr lang="en-GB" sz="2000" dirty="0" smtClean="0"/>
            <a:t>Governance of Education</a:t>
          </a:r>
          <a:endParaRPr lang="en-GB" sz="2000" dirty="0"/>
        </a:p>
      </dgm:t>
    </dgm:pt>
    <dgm:pt modelId="{9A3FD59B-91E7-4DE4-BD88-0B253A1FB02D}" type="parTrans" cxnId="{8EEF0FEF-15F4-427B-AE36-5C4EB9DA3527}">
      <dgm:prSet/>
      <dgm:spPr/>
      <dgm:t>
        <a:bodyPr/>
        <a:lstStyle/>
        <a:p>
          <a:endParaRPr lang="en-GB"/>
        </a:p>
      </dgm:t>
    </dgm:pt>
    <dgm:pt modelId="{63267C22-4EBF-4DA7-B36B-02C1152307E0}" type="sibTrans" cxnId="{8EEF0FEF-15F4-427B-AE36-5C4EB9DA3527}">
      <dgm:prSet/>
      <dgm:spPr/>
      <dgm:t>
        <a:bodyPr/>
        <a:lstStyle/>
        <a:p>
          <a:endParaRPr lang="en-GB"/>
        </a:p>
      </dgm:t>
    </dgm:pt>
    <dgm:pt modelId="{6B78C5A1-C398-49B4-A953-4927FBD9DC41}">
      <dgm:prSet phldrT="[Text]" custT="1"/>
      <dgm:spPr/>
      <dgm:t>
        <a:bodyPr/>
        <a:lstStyle/>
        <a:p>
          <a:r>
            <a:rPr lang="en-GB" sz="2400" dirty="0" smtClean="0"/>
            <a:t>1. </a:t>
          </a:r>
          <a:r>
            <a:rPr lang="en-GB" sz="2000" dirty="0" smtClean="0"/>
            <a:t>Physical assets</a:t>
          </a:r>
          <a:endParaRPr lang="en-GB" sz="2000" dirty="0"/>
        </a:p>
      </dgm:t>
    </dgm:pt>
    <dgm:pt modelId="{66354716-8B46-46F5-AE90-46A3F01C08FC}" type="parTrans" cxnId="{FF65CC5B-2071-4035-B669-35EA97969C54}">
      <dgm:prSet/>
      <dgm:spPr/>
      <dgm:t>
        <a:bodyPr/>
        <a:lstStyle/>
        <a:p>
          <a:endParaRPr lang="en-GB"/>
        </a:p>
      </dgm:t>
    </dgm:pt>
    <dgm:pt modelId="{0186504D-6D9B-4DAB-AFE4-9A38EA0103F8}" type="sibTrans" cxnId="{FF65CC5B-2071-4035-B669-35EA97969C54}">
      <dgm:prSet/>
      <dgm:spPr/>
      <dgm:t>
        <a:bodyPr/>
        <a:lstStyle/>
        <a:p>
          <a:endParaRPr lang="en-GB"/>
        </a:p>
      </dgm:t>
    </dgm:pt>
    <dgm:pt modelId="{0B9EAA5F-3536-452D-BC4C-51A9EBFB3B01}">
      <dgm:prSet phldrT="[Text]" custT="1"/>
      <dgm:spPr/>
      <dgm:t>
        <a:bodyPr/>
        <a:lstStyle/>
        <a:p>
          <a:r>
            <a:rPr lang="en-GB" sz="2000" dirty="0" smtClean="0"/>
            <a:t>3.</a:t>
          </a:r>
        </a:p>
        <a:p>
          <a:r>
            <a:rPr lang="en-GB" sz="2000" dirty="0" smtClean="0"/>
            <a:t>Teaching</a:t>
          </a:r>
        </a:p>
        <a:p>
          <a:endParaRPr lang="en-GB" sz="1700" dirty="0"/>
        </a:p>
      </dgm:t>
    </dgm:pt>
    <dgm:pt modelId="{C865A53D-4767-49DE-848C-9FACD1BD2308}" type="parTrans" cxnId="{101CAEC1-AD75-4C2B-8E72-7EBFBED5F4A7}">
      <dgm:prSet/>
      <dgm:spPr/>
      <dgm:t>
        <a:bodyPr/>
        <a:lstStyle/>
        <a:p>
          <a:endParaRPr lang="en-GB"/>
        </a:p>
      </dgm:t>
    </dgm:pt>
    <dgm:pt modelId="{0FFD12B4-AD2A-472F-B2D0-90D9A634B12D}" type="sibTrans" cxnId="{101CAEC1-AD75-4C2B-8E72-7EBFBED5F4A7}">
      <dgm:prSet/>
      <dgm:spPr/>
      <dgm:t>
        <a:bodyPr/>
        <a:lstStyle/>
        <a:p>
          <a:endParaRPr lang="en-GB"/>
        </a:p>
      </dgm:t>
    </dgm:pt>
    <dgm:pt modelId="{408DB27B-64BC-434C-84BC-B02E131CF32A}">
      <dgm:prSet phldrT="[Text]" custT="1"/>
      <dgm:spPr/>
      <dgm:t>
        <a:bodyPr/>
        <a:lstStyle/>
        <a:p>
          <a:r>
            <a:rPr lang="en-GB" sz="2000" dirty="0" smtClean="0"/>
            <a:t>2. Curricula</a:t>
          </a:r>
          <a:endParaRPr lang="en-GB" sz="2000" dirty="0"/>
        </a:p>
      </dgm:t>
    </dgm:pt>
    <dgm:pt modelId="{374265BF-92C0-4CC9-B470-FF677EEA5C3D}" type="parTrans" cxnId="{41821B36-66EC-4D78-AB5D-525CA02344C1}">
      <dgm:prSet/>
      <dgm:spPr/>
      <dgm:t>
        <a:bodyPr/>
        <a:lstStyle/>
        <a:p>
          <a:endParaRPr lang="en-GB"/>
        </a:p>
      </dgm:t>
    </dgm:pt>
    <dgm:pt modelId="{FB12DD38-E12C-466D-8065-689FFA448483}" type="sibTrans" cxnId="{41821B36-66EC-4D78-AB5D-525CA02344C1}">
      <dgm:prSet/>
      <dgm:spPr/>
      <dgm:t>
        <a:bodyPr/>
        <a:lstStyle/>
        <a:p>
          <a:endParaRPr lang="en-GB"/>
        </a:p>
      </dgm:t>
    </dgm:pt>
    <dgm:pt modelId="{A5736FD5-11BD-43A6-91E0-D7DDD0D5E6B3}" type="pres">
      <dgm:prSet presAssocID="{69EB69D6-47F3-4F36-B29E-BB4799F9142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B1446D3-8E3A-4841-AA0C-11C657C5E684}" type="pres">
      <dgm:prSet presAssocID="{E37A789C-3009-4629-9B5E-D6E92A649CA6}" presName="centerShape" presStyleLbl="node0" presStyleIdx="0" presStyleCnt="1" custScaleX="119487" custScaleY="118156"/>
      <dgm:spPr/>
      <dgm:t>
        <a:bodyPr/>
        <a:lstStyle/>
        <a:p>
          <a:endParaRPr lang="en-GB"/>
        </a:p>
      </dgm:t>
    </dgm:pt>
    <dgm:pt modelId="{08E4E499-0370-4618-AC11-68BC7670FF9E}" type="pres">
      <dgm:prSet presAssocID="{6B78C5A1-C398-49B4-A953-4927FBD9DC41}" presName="node" presStyleLbl="node1" presStyleIdx="0" presStyleCnt="3" custScaleX="141056" custScaleY="13421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AB0246F-ADDB-42AC-AAD0-2500EE85A65B}" type="pres">
      <dgm:prSet presAssocID="{6B78C5A1-C398-49B4-A953-4927FBD9DC41}" presName="dummy" presStyleCnt="0"/>
      <dgm:spPr/>
    </dgm:pt>
    <dgm:pt modelId="{07F44B53-8681-4BAD-B819-5DAEA2A17B9B}" type="pres">
      <dgm:prSet presAssocID="{0186504D-6D9B-4DAB-AFE4-9A38EA0103F8}" presName="sibTrans" presStyleLbl="sibTrans2D1" presStyleIdx="0" presStyleCnt="3"/>
      <dgm:spPr/>
      <dgm:t>
        <a:bodyPr/>
        <a:lstStyle/>
        <a:p>
          <a:endParaRPr lang="en-GB"/>
        </a:p>
      </dgm:t>
    </dgm:pt>
    <dgm:pt modelId="{53660763-D31B-4440-845C-2A58FF7C3C2C}" type="pres">
      <dgm:prSet presAssocID="{0B9EAA5F-3536-452D-BC4C-51A9EBFB3B01}" presName="node" presStyleLbl="node1" presStyleIdx="1" presStyleCnt="3" custScaleX="148093" custScaleY="14731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92CA1A3-1D8E-42C5-A9CB-979F1CAEB578}" type="pres">
      <dgm:prSet presAssocID="{0B9EAA5F-3536-452D-BC4C-51A9EBFB3B01}" presName="dummy" presStyleCnt="0"/>
      <dgm:spPr/>
    </dgm:pt>
    <dgm:pt modelId="{234528C5-FB88-4228-8E2E-AC3DEE64F4F0}" type="pres">
      <dgm:prSet presAssocID="{0FFD12B4-AD2A-472F-B2D0-90D9A634B12D}" presName="sibTrans" presStyleLbl="sibTrans2D1" presStyleIdx="1" presStyleCnt="3"/>
      <dgm:spPr/>
      <dgm:t>
        <a:bodyPr/>
        <a:lstStyle/>
        <a:p>
          <a:endParaRPr lang="en-GB"/>
        </a:p>
      </dgm:t>
    </dgm:pt>
    <dgm:pt modelId="{4F2D7B26-2DCB-41C6-9950-93E6B8456E2A}" type="pres">
      <dgm:prSet presAssocID="{408DB27B-64BC-434C-84BC-B02E131CF32A}" presName="node" presStyleLbl="node1" presStyleIdx="2" presStyleCnt="3" custScaleX="141019" custScaleY="13532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89D844-9224-46FD-AE7E-57F8442130A0}" type="pres">
      <dgm:prSet presAssocID="{408DB27B-64BC-434C-84BC-B02E131CF32A}" presName="dummy" presStyleCnt="0"/>
      <dgm:spPr/>
    </dgm:pt>
    <dgm:pt modelId="{C1E4EC7C-4FD1-4850-A676-98F533BB3A30}" type="pres">
      <dgm:prSet presAssocID="{FB12DD38-E12C-466D-8065-689FFA448483}" presName="sibTrans" presStyleLbl="sibTrans2D1" presStyleIdx="2" presStyleCnt="3"/>
      <dgm:spPr/>
      <dgm:t>
        <a:bodyPr/>
        <a:lstStyle/>
        <a:p>
          <a:endParaRPr lang="en-GB"/>
        </a:p>
      </dgm:t>
    </dgm:pt>
  </dgm:ptLst>
  <dgm:cxnLst>
    <dgm:cxn modelId="{41821B36-66EC-4D78-AB5D-525CA02344C1}" srcId="{E37A789C-3009-4629-9B5E-D6E92A649CA6}" destId="{408DB27B-64BC-434C-84BC-B02E131CF32A}" srcOrd="2" destOrd="0" parTransId="{374265BF-92C0-4CC9-B470-FF677EEA5C3D}" sibTransId="{FB12DD38-E12C-466D-8065-689FFA448483}"/>
    <dgm:cxn modelId="{101CAEC1-AD75-4C2B-8E72-7EBFBED5F4A7}" srcId="{E37A789C-3009-4629-9B5E-D6E92A649CA6}" destId="{0B9EAA5F-3536-452D-BC4C-51A9EBFB3B01}" srcOrd="1" destOrd="0" parTransId="{C865A53D-4767-49DE-848C-9FACD1BD2308}" sibTransId="{0FFD12B4-AD2A-472F-B2D0-90D9A634B12D}"/>
    <dgm:cxn modelId="{77AA6BC0-EF4A-4DDA-BA85-5A136A6DD338}" type="presOf" srcId="{FB12DD38-E12C-466D-8065-689FFA448483}" destId="{C1E4EC7C-4FD1-4850-A676-98F533BB3A30}" srcOrd="0" destOrd="0" presId="urn:microsoft.com/office/officeart/2005/8/layout/radial6"/>
    <dgm:cxn modelId="{54EAC184-E4CE-4574-9B95-18A358168EE2}" type="presOf" srcId="{E37A789C-3009-4629-9B5E-D6E92A649CA6}" destId="{0B1446D3-8E3A-4841-AA0C-11C657C5E684}" srcOrd="0" destOrd="0" presId="urn:microsoft.com/office/officeart/2005/8/layout/radial6"/>
    <dgm:cxn modelId="{AD566A1B-6E7A-4067-8113-E64F5E1257C6}" type="presOf" srcId="{0B9EAA5F-3536-452D-BC4C-51A9EBFB3B01}" destId="{53660763-D31B-4440-845C-2A58FF7C3C2C}" srcOrd="0" destOrd="0" presId="urn:microsoft.com/office/officeart/2005/8/layout/radial6"/>
    <dgm:cxn modelId="{FF65CC5B-2071-4035-B669-35EA97969C54}" srcId="{E37A789C-3009-4629-9B5E-D6E92A649CA6}" destId="{6B78C5A1-C398-49B4-A953-4927FBD9DC41}" srcOrd="0" destOrd="0" parTransId="{66354716-8B46-46F5-AE90-46A3F01C08FC}" sibTransId="{0186504D-6D9B-4DAB-AFE4-9A38EA0103F8}"/>
    <dgm:cxn modelId="{3A692815-F28F-4A16-BFFB-EDEE5E92887C}" type="presOf" srcId="{0FFD12B4-AD2A-472F-B2D0-90D9A634B12D}" destId="{234528C5-FB88-4228-8E2E-AC3DEE64F4F0}" srcOrd="0" destOrd="0" presId="urn:microsoft.com/office/officeart/2005/8/layout/radial6"/>
    <dgm:cxn modelId="{965EFAE9-283C-476B-9AF7-8563F333464B}" type="presOf" srcId="{0186504D-6D9B-4DAB-AFE4-9A38EA0103F8}" destId="{07F44B53-8681-4BAD-B819-5DAEA2A17B9B}" srcOrd="0" destOrd="0" presId="urn:microsoft.com/office/officeart/2005/8/layout/radial6"/>
    <dgm:cxn modelId="{8EEF0FEF-15F4-427B-AE36-5C4EB9DA3527}" srcId="{69EB69D6-47F3-4F36-B29E-BB4799F91429}" destId="{E37A789C-3009-4629-9B5E-D6E92A649CA6}" srcOrd="0" destOrd="0" parTransId="{9A3FD59B-91E7-4DE4-BD88-0B253A1FB02D}" sibTransId="{63267C22-4EBF-4DA7-B36B-02C1152307E0}"/>
    <dgm:cxn modelId="{C4021938-8280-43DD-BCD6-26150D5251C6}" type="presOf" srcId="{408DB27B-64BC-434C-84BC-B02E131CF32A}" destId="{4F2D7B26-2DCB-41C6-9950-93E6B8456E2A}" srcOrd="0" destOrd="0" presId="urn:microsoft.com/office/officeart/2005/8/layout/radial6"/>
    <dgm:cxn modelId="{5551E9D8-9C9D-4D14-B6D8-0A77AD2282A2}" type="presOf" srcId="{6B78C5A1-C398-49B4-A953-4927FBD9DC41}" destId="{08E4E499-0370-4618-AC11-68BC7670FF9E}" srcOrd="0" destOrd="0" presId="urn:microsoft.com/office/officeart/2005/8/layout/radial6"/>
    <dgm:cxn modelId="{7E3DC6FF-79F5-4B9B-A681-2BB6F5A35BB0}" type="presOf" srcId="{69EB69D6-47F3-4F36-B29E-BB4799F91429}" destId="{A5736FD5-11BD-43A6-91E0-D7DDD0D5E6B3}" srcOrd="0" destOrd="0" presId="urn:microsoft.com/office/officeart/2005/8/layout/radial6"/>
    <dgm:cxn modelId="{9AA0231A-4A96-4BFF-AEC0-0583784BC113}" type="presParOf" srcId="{A5736FD5-11BD-43A6-91E0-D7DDD0D5E6B3}" destId="{0B1446D3-8E3A-4841-AA0C-11C657C5E684}" srcOrd="0" destOrd="0" presId="urn:microsoft.com/office/officeart/2005/8/layout/radial6"/>
    <dgm:cxn modelId="{D8B7C3EE-2FC5-4332-9616-DA7B3592E920}" type="presParOf" srcId="{A5736FD5-11BD-43A6-91E0-D7DDD0D5E6B3}" destId="{08E4E499-0370-4618-AC11-68BC7670FF9E}" srcOrd="1" destOrd="0" presId="urn:microsoft.com/office/officeart/2005/8/layout/radial6"/>
    <dgm:cxn modelId="{1CE30914-1F2E-46F1-BD3A-E41D977071F9}" type="presParOf" srcId="{A5736FD5-11BD-43A6-91E0-D7DDD0D5E6B3}" destId="{EAB0246F-ADDB-42AC-AAD0-2500EE85A65B}" srcOrd="2" destOrd="0" presId="urn:microsoft.com/office/officeart/2005/8/layout/radial6"/>
    <dgm:cxn modelId="{3A287F6C-A8A5-471B-9CE8-17A9B90D8A2A}" type="presParOf" srcId="{A5736FD5-11BD-43A6-91E0-D7DDD0D5E6B3}" destId="{07F44B53-8681-4BAD-B819-5DAEA2A17B9B}" srcOrd="3" destOrd="0" presId="urn:microsoft.com/office/officeart/2005/8/layout/radial6"/>
    <dgm:cxn modelId="{DDE62841-4DF9-44CF-B770-1C79B569F88F}" type="presParOf" srcId="{A5736FD5-11BD-43A6-91E0-D7DDD0D5E6B3}" destId="{53660763-D31B-4440-845C-2A58FF7C3C2C}" srcOrd="4" destOrd="0" presId="urn:microsoft.com/office/officeart/2005/8/layout/radial6"/>
    <dgm:cxn modelId="{136CDE6D-1627-481E-AA09-91547F20243D}" type="presParOf" srcId="{A5736FD5-11BD-43A6-91E0-D7DDD0D5E6B3}" destId="{292CA1A3-1D8E-42C5-A9CB-979F1CAEB578}" srcOrd="5" destOrd="0" presId="urn:microsoft.com/office/officeart/2005/8/layout/radial6"/>
    <dgm:cxn modelId="{01AAAAD1-168B-475F-B0BE-3335CC7A170D}" type="presParOf" srcId="{A5736FD5-11BD-43A6-91E0-D7DDD0D5E6B3}" destId="{234528C5-FB88-4228-8E2E-AC3DEE64F4F0}" srcOrd="6" destOrd="0" presId="urn:microsoft.com/office/officeart/2005/8/layout/radial6"/>
    <dgm:cxn modelId="{074A0C86-6AFC-4E0D-B734-FD7C2CF9518F}" type="presParOf" srcId="{A5736FD5-11BD-43A6-91E0-D7DDD0D5E6B3}" destId="{4F2D7B26-2DCB-41C6-9950-93E6B8456E2A}" srcOrd="7" destOrd="0" presId="urn:microsoft.com/office/officeart/2005/8/layout/radial6"/>
    <dgm:cxn modelId="{7E9C7841-AA12-416A-AF06-6BC856E8C57B}" type="presParOf" srcId="{A5736FD5-11BD-43A6-91E0-D7DDD0D5E6B3}" destId="{4289D844-9224-46FD-AE7E-57F8442130A0}" srcOrd="8" destOrd="0" presId="urn:microsoft.com/office/officeart/2005/8/layout/radial6"/>
    <dgm:cxn modelId="{2A67D48D-8AED-4E25-B318-F353FAD4E6CC}" type="presParOf" srcId="{A5736FD5-11BD-43A6-91E0-D7DDD0D5E6B3}" destId="{C1E4EC7C-4FD1-4850-A676-98F533BB3A30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E4EC7C-4FD1-4850-A676-98F533BB3A30}">
      <dsp:nvSpPr>
        <dsp:cNvPr id="0" name=""/>
        <dsp:cNvSpPr/>
      </dsp:nvSpPr>
      <dsp:spPr>
        <a:xfrm>
          <a:off x="1959643" y="622308"/>
          <a:ext cx="3504794" cy="3504794"/>
        </a:xfrm>
        <a:prstGeom prst="blockArc">
          <a:avLst>
            <a:gd name="adj1" fmla="val 9000000"/>
            <a:gd name="adj2" fmla="val 16200000"/>
            <a:gd name="adj3" fmla="val 464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34528C5-FB88-4228-8E2E-AC3DEE64F4F0}">
      <dsp:nvSpPr>
        <dsp:cNvPr id="0" name=""/>
        <dsp:cNvSpPr/>
      </dsp:nvSpPr>
      <dsp:spPr>
        <a:xfrm>
          <a:off x="1959643" y="622308"/>
          <a:ext cx="3504794" cy="3504794"/>
        </a:xfrm>
        <a:prstGeom prst="blockArc">
          <a:avLst>
            <a:gd name="adj1" fmla="val 1800000"/>
            <a:gd name="adj2" fmla="val 9000000"/>
            <a:gd name="adj3" fmla="val 464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7F44B53-8681-4BAD-B819-5DAEA2A17B9B}">
      <dsp:nvSpPr>
        <dsp:cNvPr id="0" name=""/>
        <dsp:cNvSpPr/>
      </dsp:nvSpPr>
      <dsp:spPr>
        <a:xfrm>
          <a:off x="1959643" y="622308"/>
          <a:ext cx="3504794" cy="3504794"/>
        </a:xfrm>
        <a:prstGeom prst="blockArc">
          <a:avLst>
            <a:gd name="adj1" fmla="val 16200000"/>
            <a:gd name="adj2" fmla="val 1800000"/>
            <a:gd name="adj3" fmla="val 464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B1446D3-8E3A-4841-AA0C-11C657C5E684}">
      <dsp:nvSpPr>
        <dsp:cNvPr id="0" name=""/>
        <dsp:cNvSpPr/>
      </dsp:nvSpPr>
      <dsp:spPr>
        <a:xfrm>
          <a:off x="2747458" y="1420868"/>
          <a:ext cx="1929164" cy="190767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4. </a:t>
          </a:r>
          <a:r>
            <a:rPr lang="en-GB" sz="2000" kern="1200" dirty="0" smtClean="0"/>
            <a:t>Governance of Education</a:t>
          </a:r>
          <a:endParaRPr lang="en-GB" sz="2000" kern="1200" dirty="0"/>
        </a:p>
      </dsp:txBody>
      <dsp:txXfrm>
        <a:off x="3029978" y="1700241"/>
        <a:ext cx="1364124" cy="1348929"/>
      </dsp:txXfrm>
    </dsp:sp>
    <dsp:sp modelId="{08E4E499-0370-4618-AC11-68BC7670FF9E}">
      <dsp:nvSpPr>
        <dsp:cNvPr id="0" name=""/>
        <dsp:cNvSpPr/>
      </dsp:nvSpPr>
      <dsp:spPr>
        <a:xfrm>
          <a:off x="2914949" y="-95427"/>
          <a:ext cx="1594183" cy="151684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1. </a:t>
          </a:r>
          <a:r>
            <a:rPr lang="en-GB" sz="2000" kern="1200" dirty="0" smtClean="0"/>
            <a:t>Physical assets</a:t>
          </a:r>
          <a:endParaRPr lang="en-GB" sz="2000" kern="1200" dirty="0"/>
        </a:p>
      </dsp:txBody>
      <dsp:txXfrm>
        <a:off x="3148412" y="126710"/>
        <a:ext cx="1127257" cy="1072571"/>
      </dsp:txXfrm>
    </dsp:sp>
    <dsp:sp modelId="{53660763-D31B-4440-845C-2A58FF7C3C2C}">
      <dsp:nvSpPr>
        <dsp:cNvPr id="0" name=""/>
        <dsp:cNvSpPr/>
      </dsp:nvSpPr>
      <dsp:spPr>
        <a:xfrm>
          <a:off x="4357569" y="2398095"/>
          <a:ext cx="1673713" cy="166493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3.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Teaching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700" kern="1200" dirty="0"/>
        </a:p>
      </dsp:txBody>
      <dsp:txXfrm>
        <a:off x="4602679" y="2641919"/>
        <a:ext cx="1183493" cy="1177284"/>
      </dsp:txXfrm>
    </dsp:sp>
    <dsp:sp modelId="{4F2D7B26-2DCB-41C6-9950-93E6B8456E2A}">
      <dsp:nvSpPr>
        <dsp:cNvPr id="0" name=""/>
        <dsp:cNvSpPr/>
      </dsp:nvSpPr>
      <dsp:spPr>
        <a:xfrm>
          <a:off x="1432772" y="2465849"/>
          <a:ext cx="1593765" cy="152942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2. Curricula</a:t>
          </a:r>
          <a:endParaRPr lang="en-GB" sz="2000" kern="1200" dirty="0"/>
        </a:p>
      </dsp:txBody>
      <dsp:txXfrm>
        <a:off x="1666173" y="2689828"/>
        <a:ext cx="1126963" cy="10814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3C7A7-7D87-4DAB-A396-4497BFD3D961}" type="datetimeFigureOut">
              <a:rPr lang="en-GB" smtClean="0"/>
              <a:t>27/04/2016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6A6FDF-4470-4209-91DD-25CCAB54B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9360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414F2-04E7-4F55-A7C3-87B681965C3E}" type="datetimeFigureOut">
              <a:rPr lang="en-GB" smtClean="0"/>
              <a:t>27/04/2016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2042D4-CEF6-479C-94C0-C0EA9D4107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073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1466F-55F2-2944-93C6-6D70F40BEA83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369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1930178"/>
            <a:ext cx="10363200" cy="2265965"/>
          </a:xfrm>
        </p:spPr>
        <p:txBody>
          <a:bodyPr anchor="b">
            <a:normAutofit/>
          </a:bodyPr>
          <a:lstStyle>
            <a:lvl1pPr algn="ctr">
              <a:defRPr sz="54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o-RO" dirty="0"/>
              <a:t>TITLUL PREZENTĂRII</a:t>
            </a:r>
            <a:br>
              <a:rPr lang="ro-RO" dirty="0"/>
            </a:br>
            <a:r>
              <a:rPr lang="ro-RO" dirty="0"/>
              <a:t>POWER POINT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8407243" y="4499577"/>
            <a:ext cx="2632875" cy="302423"/>
          </a:xfrm>
        </p:spPr>
        <p:txBody>
          <a:bodyPr anchor="b">
            <a:normAutofit/>
          </a:bodyPr>
          <a:lstStyle>
            <a:lvl1pPr marL="0" indent="0" algn="r">
              <a:buNone/>
              <a:defRPr sz="16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NUME PRENUME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8407244" y="4788997"/>
            <a:ext cx="2632873" cy="764719"/>
          </a:xfrm>
        </p:spPr>
        <p:txBody>
          <a:bodyPr anchor="t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baseline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Funcția                 15 Februarie 2016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1219201" y="5806557"/>
            <a:ext cx="3680039" cy="319762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b="1" i="0">
                <a:solidFill>
                  <a:srgbClr val="00499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DISCLAIMER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1219201" y="6126319"/>
            <a:ext cx="9820916" cy="426346"/>
          </a:xfrm>
        </p:spPr>
        <p:txBody>
          <a:bodyPr anchor="t">
            <a:normAutofit/>
          </a:bodyPr>
          <a:lstStyle>
            <a:lvl1pPr marL="0" indent="0" algn="l">
              <a:buNone/>
              <a:defRPr sz="1100" b="0" i="0">
                <a:solidFill>
                  <a:srgbClr val="00499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Opiniile autorului exprimate în această publicație nu reflectă neapărat punctele de vedere ale Agenției Statelor Unite pentru Dezvoltare Internațională sau ale Guvernului Statelor Unite ale Americii.</a:t>
            </a:r>
          </a:p>
        </p:txBody>
      </p:sp>
    </p:spTree>
    <p:extLst>
      <p:ext uri="{BB962C8B-B14F-4D97-AF65-F5344CB8AC3E}">
        <p14:creationId xmlns:p14="http://schemas.microsoft.com/office/powerpoint/2010/main" val="3886782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able Placeholder 9"/>
          <p:cNvSpPr>
            <a:spLocks noGrp="1"/>
          </p:cNvSpPr>
          <p:nvPr>
            <p:ph type="tbl" sz="quarter" idx="10"/>
          </p:nvPr>
        </p:nvSpPr>
        <p:spPr>
          <a:xfrm>
            <a:off x="628651" y="2715151"/>
            <a:ext cx="10979149" cy="4077762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70511" y="1815800"/>
            <a:ext cx="5157787" cy="5908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Titlul tabelului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570511" y="2406613"/>
            <a:ext cx="5157787" cy="387079"/>
          </a:xfrm>
        </p:spPr>
        <p:txBody>
          <a:bodyPr anchor="t">
            <a:normAutofit/>
          </a:bodyPr>
          <a:lstStyle>
            <a:lvl1pPr marL="0" indent="0">
              <a:buNone/>
              <a:defRPr sz="1400" b="0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Text adițional</a:t>
            </a:r>
          </a:p>
        </p:txBody>
      </p:sp>
    </p:spTree>
    <p:extLst>
      <p:ext uri="{BB962C8B-B14F-4D97-AF65-F5344CB8AC3E}">
        <p14:creationId xmlns:p14="http://schemas.microsoft.com/office/powerpoint/2010/main" val="884137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112097"/>
            <a:ext cx="12192000" cy="1600200"/>
          </a:xfrm>
        </p:spPr>
        <p:txBody>
          <a:bodyPr anchor="b">
            <a:normAutofit/>
          </a:bodyPr>
          <a:lstStyle>
            <a:lvl1pPr algn="ctr">
              <a:defRPr sz="54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o-RO"/>
              <a:t>VĂ MULȚUMESC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74514" y="4285900"/>
            <a:ext cx="4442973" cy="538543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 dirty="0"/>
              <a:t>NUME PRENUME</a:t>
            </a:r>
          </a:p>
          <a:p>
            <a:pPr lvl="0"/>
            <a:r>
              <a:rPr lang="ro-RO" dirty="0"/>
              <a:t>FUNCȚIA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1690424" y="5083898"/>
            <a:ext cx="8811152" cy="538543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rgbClr val="00499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 dirty="0"/>
              <a:t>Proiectul de Competitivitate al USAID este finanțat de Agenția SUA pentru</a:t>
            </a:r>
          </a:p>
          <a:p>
            <a:pPr lvl="0"/>
            <a:r>
              <a:rPr lang="ro-RO" dirty="0"/>
              <a:t>Dezvoltare Internațională (USAID) și implementat de </a:t>
            </a:r>
            <a:r>
              <a:rPr lang="ro-RO" dirty="0" err="1"/>
              <a:t>Chemonics</a:t>
            </a:r>
            <a:r>
              <a:rPr lang="ro-RO" dirty="0"/>
              <a:t> International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1234161" y="5824395"/>
            <a:ext cx="4764603" cy="84006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rgbClr val="00499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 dirty="0"/>
              <a:t>Proiectul de Competitivitate al USAID</a:t>
            </a:r>
          </a:p>
          <a:p>
            <a:pPr lvl="0"/>
            <a:r>
              <a:rPr lang="ro-RO" dirty="0"/>
              <a:t>str. Nicolae Iorga 14,</a:t>
            </a:r>
          </a:p>
          <a:p>
            <a:pPr lvl="0"/>
            <a:r>
              <a:rPr lang="ro-RO" dirty="0"/>
              <a:t>MD-2012, Chișinău, Moldova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6208200" y="5824395"/>
            <a:ext cx="4764603" cy="840067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rgbClr val="00499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s-IS"/>
              <a:t>Tel.: (+373) 22 908 280</a:t>
            </a:r>
          </a:p>
          <a:p>
            <a:pPr lvl="0"/>
            <a:r>
              <a:rPr lang="is-IS" dirty="0"/>
              <a:t>Fax: (+373) 22 908 290</a:t>
            </a:r>
          </a:p>
          <a:p>
            <a:pPr lvl="0"/>
            <a:r>
              <a:rPr lang="is-IS" dirty="0"/>
              <a:t>office@chemonics.md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554982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6488" y="2300025"/>
            <a:ext cx="10515600" cy="462139"/>
          </a:xfrm>
        </p:spPr>
        <p:txBody>
          <a:bodyPr>
            <a:normAutofit/>
          </a:bodyPr>
          <a:lstStyle>
            <a:lvl1pPr>
              <a:defRPr sz="24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o-RO" dirty="0"/>
              <a:t>CUPRINS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546488" y="2762164"/>
            <a:ext cx="10515600" cy="2797165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lnSpc>
                <a:spcPct val="100000"/>
              </a:lnSpc>
            </a:pPr>
            <a:r>
              <a:rPr lang="ro-RO" sz="2400" b="0" i="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Capitolul I al prezentării Power Point</a:t>
            </a:r>
          </a:p>
        </p:txBody>
      </p:sp>
    </p:spTree>
    <p:extLst>
      <p:ext uri="{BB962C8B-B14F-4D97-AF65-F5344CB8AC3E}">
        <p14:creationId xmlns:p14="http://schemas.microsoft.com/office/powerpoint/2010/main" val="2280211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0"/>
            <a:ext cx="10515600" cy="2570551"/>
          </a:xfrm>
        </p:spPr>
        <p:txBody>
          <a:bodyPr anchor="b"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o-RO" dirty="0"/>
              <a:t>CAPITOLUL I AL PREZENTĂRII</a:t>
            </a:r>
            <a:br>
              <a:rPr lang="ro-RO" dirty="0"/>
            </a:br>
            <a:r>
              <a:rPr lang="ro-RO" dirty="0"/>
              <a:t>POWER POINT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1" y="4280291"/>
            <a:ext cx="10515600" cy="2490757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Text adițional</a:t>
            </a:r>
          </a:p>
        </p:txBody>
      </p:sp>
    </p:spTree>
    <p:extLst>
      <p:ext uri="{BB962C8B-B14F-4D97-AF65-F5344CB8AC3E}">
        <p14:creationId xmlns:p14="http://schemas.microsoft.com/office/powerpoint/2010/main" val="421147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1448" y="1870692"/>
            <a:ext cx="10515600" cy="390064"/>
          </a:xfrm>
        </p:spPr>
        <p:txBody>
          <a:bodyPr>
            <a:normAutofit/>
          </a:bodyPr>
          <a:lstStyle>
            <a:lvl1pPr>
              <a:defRPr sz="24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o-RO" dirty="0"/>
              <a:t>Titlul paginii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61448" y="2260757"/>
            <a:ext cx="10515600" cy="4035669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1800" b="0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blanditiis</a:t>
            </a:r>
            <a:r>
              <a:rPr lang="ro-RO" dirty="0"/>
              <a:t> </a:t>
            </a:r>
            <a:r>
              <a:rPr lang="ro-RO" dirty="0" err="1"/>
              <a:t>praesentium</a:t>
            </a:r>
            <a:r>
              <a:rPr lang="ro-RO" dirty="0"/>
              <a:t> </a:t>
            </a:r>
            <a:r>
              <a:rPr lang="ro-RO" dirty="0" err="1"/>
              <a:t>voluptatum</a:t>
            </a:r>
            <a:r>
              <a:rPr lang="ro-RO" dirty="0"/>
              <a:t> </a:t>
            </a:r>
            <a:r>
              <a:rPr lang="ro-RO" dirty="0" err="1"/>
              <a:t>deleniti</a:t>
            </a:r>
            <a:r>
              <a:rPr lang="ro-RO" dirty="0"/>
              <a:t> </a:t>
            </a:r>
            <a:r>
              <a:rPr lang="ro-RO" dirty="0" err="1"/>
              <a:t>atque</a:t>
            </a:r>
            <a:r>
              <a:rPr lang="ro-RO" dirty="0"/>
              <a:t> </a:t>
            </a:r>
            <a:r>
              <a:rPr lang="ro-RO" dirty="0" err="1"/>
              <a:t>corrupti</a:t>
            </a:r>
            <a:r>
              <a:rPr lang="ro-RO" dirty="0"/>
              <a:t> </a:t>
            </a:r>
            <a:r>
              <a:rPr lang="ro-RO" dirty="0" err="1"/>
              <a:t>quos</a:t>
            </a:r>
            <a:r>
              <a:rPr lang="ro-RO" dirty="0"/>
              <a:t> </a:t>
            </a:r>
            <a:r>
              <a:rPr lang="ro-RO" dirty="0" err="1"/>
              <a:t>dolores</a:t>
            </a:r>
            <a:r>
              <a:rPr lang="ro-RO" dirty="0"/>
              <a:t> et </a:t>
            </a:r>
            <a:r>
              <a:rPr lang="ro-RO" dirty="0" err="1"/>
              <a:t>quas</a:t>
            </a:r>
            <a:r>
              <a:rPr lang="ro-RO" dirty="0"/>
              <a:t> </a:t>
            </a:r>
            <a:r>
              <a:rPr lang="ro-RO" dirty="0" err="1"/>
              <a:t>molestias</a:t>
            </a:r>
            <a:r>
              <a:rPr lang="ro-RO" dirty="0"/>
              <a:t> </a:t>
            </a:r>
            <a:r>
              <a:rPr lang="ro-RO" dirty="0" err="1"/>
              <a:t>excepturi</a:t>
            </a:r>
            <a:r>
              <a:rPr lang="ro-RO" dirty="0"/>
              <a:t> </a:t>
            </a:r>
            <a:r>
              <a:rPr lang="ro-RO" dirty="0" err="1"/>
              <a:t>sint</a:t>
            </a:r>
            <a:r>
              <a:rPr lang="ro-RO" dirty="0"/>
              <a:t> </a:t>
            </a:r>
            <a:r>
              <a:rPr lang="ro-RO" dirty="0" err="1"/>
              <a:t>occaecati</a:t>
            </a:r>
            <a:r>
              <a:rPr lang="ro-RO" dirty="0"/>
              <a:t> cupiditate non </a:t>
            </a:r>
            <a:r>
              <a:rPr lang="ro-RO" dirty="0" err="1"/>
              <a:t>provident.Similique</a:t>
            </a:r>
            <a:r>
              <a:rPr lang="ro-RO" dirty="0"/>
              <a:t> sunt in culpa </a:t>
            </a:r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officia</a:t>
            </a:r>
            <a:r>
              <a:rPr lang="ro-RO" dirty="0"/>
              <a:t> </a:t>
            </a:r>
            <a:r>
              <a:rPr lang="ro-RO" dirty="0" err="1"/>
              <a:t>deserunt</a:t>
            </a:r>
            <a:r>
              <a:rPr lang="ro-RO" dirty="0"/>
              <a:t> </a:t>
            </a:r>
            <a:r>
              <a:rPr lang="ro-RO" dirty="0" err="1"/>
              <a:t>mollitia</a:t>
            </a:r>
            <a:r>
              <a:rPr lang="ro-RO" dirty="0"/>
              <a:t> animi, </a:t>
            </a:r>
            <a:r>
              <a:rPr lang="ro-RO" dirty="0" err="1"/>
              <a:t>id</a:t>
            </a:r>
            <a:r>
              <a:rPr lang="ro-RO" dirty="0"/>
              <a:t> est </a:t>
            </a:r>
            <a:r>
              <a:rPr lang="ro-RO" dirty="0" err="1"/>
              <a:t>laborum</a:t>
            </a:r>
            <a:r>
              <a:rPr lang="ro-RO" dirty="0"/>
              <a:t> et </a:t>
            </a:r>
            <a:r>
              <a:rPr lang="ro-RO" dirty="0" err="1"/>
              <a:t>dolorum</a:t>
            </a:r>
            <a:r>
              <a:rPr lang="ro-RO" dirty="0"/>
              <a:t>. </a:t>
            </a:r>
          </a:p>
          <a:p>
            <a:pPr lvl="0"/>
            <a:r>
              <a:rPr lang="ro-RO" dirty="0"/>
              <a:t>Et </a:t>
            </a:r>
            <a:r>
              <a:rPr lang="ro-RO" dirty="0" err="1"/>
              <a:t>harum</a:t>
            </a:r>
            <a:r>
              <a:rPr lang="ro-RO" dirty="0"/>
              <a:t> </a:t>
            </a:r>
            <a:r>
              <a:rPr lang="ro-RO" dirty="0" err="1"/>
              <a:t>quidem</a:t>
            </a:r>
            <a:r>
              <a:rPr lang="ro-RO" dirty="0"/>
              <a:t> </a:t>
            </a:r>
            <a:r>
              <a:rPr lang="ro-RO" dirty="0" err="1"/>
              <a:t>rerum</a:t>
            </a:r>
            <a:r>
              <a:rPr lang="ro-RO" dirty="0"/>
              <a:t> </a:t>
            </a:r>
            <a:r>
              <a:rPr lang="ro-RO" dirty="0" err="1"/>
              <a:t>facilis</a:t>
            </a:r>
            <a:r>
              <a:rPr lang="ro-RO" dirty="0"/>
              <a:t> est et </a:t>
            </a:r>
            <a:r>
              <a:rPr lang="ro-RO" dirty="0" err="1"/>
              <a:t>expedita</a:t>
            </a:r>
            <a:r>
              <a:rPr lang="ro-RO" dirty="0"/>
              <a:t> </a:t>
            </a:r>
            <a:r>
              <a:rPr lang="ro-RO" dirty="0" err="1"/>
              <a:t>distinctio</a:t>
            </a:r>
            <a:r>
              <a:rPr lang="ro-RO" dirty="0"/>
              <a:t>. </a:t>
            </a:r>
            <a:r>
              <a:rPr lang="ro-RO" dirty="0" err="1"/>
              <a:t>Nam</a:t>
            </a:r>
            <a:r>
              <a:rPr lang="ro-RO" dirty="0"/>
              <a:t> </a:t>
            </a:r>
            <a:r>
              <a:rPr lang="ro-RO" dirty="0" err="1"/>
              <a:t>libero</a:t>
            </a:r>
            <a:r>
              <a:rPr lang="ro-RO" dirty="0"/>
              <a:t> </a:t>
            </a:r>
            <a:r>
              <a:rPr lang="ro-RO" dirty="0" err="1"/>
              <a:t>tempore</a:t>
            </a:r>
            <a:r>
              <a:rPr lang="ro-RO" dirty="0"/>
              <a:t>, cum </a:t>
            </a:r>
            <a:r>
              <a:rPr lang="ro-RO" dirty="0" err="1"/>
              <a:t>soluta</a:t>
            </a:r>
            <a:r>
              <a:rPr lang="ro-RO" dirty="0"/>
              <a:t> </a:t>
            </a:r>
            <a:r>
              <a:rPr lang="ro-RO" dirty="0" err="1"/>
              <a:t>nobis</a:t>
            </a:r>
            <a:r>
              <a:rPr lang="ro-RO" dirty="0"/>
              <a:t> est </a:t>
            </a:r>
            <a:r>
              <a:rPr lang="ro-RO" dirty="0" err="1"/>
              <a:t>eligendi</a:t>
            </a:r>
            <a:r>
              <a:rPr lang="ro-RO" dirty="0"/>
              <a:t> </a:t>
            </a:r>
            <a:r>
              <a:rPr lang="ro-RO" dirty="0" err="1"/>
              <a:t>optio</a:t>
            </a:r>
            <a:r>
              <a:rPr lang="ro-RO" dirty="0"/>
              <a:t> </a:t>
            </a:r>
            <a:r>
              <a:rPr lang="ro-RO" dirty="0" err="1"/>
              <a:t>cumque</a:t>
            </a:r>
            <a:r>
              <a:rPr lang="ro-RO" dirty="0"/>
              <a:t> </a:t>
            </a:r>
            <a:r>
              <a:rPr lang="ro-RO" dirty="0" err="1"/>
              <a:t>nihil</a:t>
            </a:r>
            <a:r>
              <a:rPr lang="ro-RO" dirty="0"/>
              <a:t> </a:t>
            </a:r>
            <a:r>
              <a:rPr lang="ro-RO" dirty="0" err="1"/>
              <a:t>impedit</a:t>
            </a:r>
            <a:r>
              <a:rPr lang="ro-RO" dirty="0"/>
              <a:t> quo minus </a:t>
            </a:r>
            <a:r>
              <a:rPr lang="ro-RO" dirty="0" err="1"/>
              <a:t>id</a:t>
            </a:r>
            <a:r>
              <a:rPr lang="ro-RO" dirty="0"/>
              <a:t> </a:t>
            </a:r>
            <a:r>
              <a:rPr lang="ro-RO" dirty="0" err="1"/>
              <a:t>quod</a:t>
            </a:r>
            <a:r>
              <a:rPr lang="ro-RO" dirty="0"/>
              <a:t> maxime </a:t>
            </a:r>
            <a:r>
              <a:rPr lang="ro-RO" dirty="0" err="1"/>
              <a:t>placeat</a:t>
            </a:r>
            <a:r>
              <a:rPr lang="ro-RO" dirty="0"/>
              <a:t> facere </a:t>
            </a:r>
            <a:r>
              <a:rPr lang="ro-RO" dirty="0" err="1"/>
              <a:t>possimus</a:t>
            </a:r>
            <a:r>
              <a:rPr lang="ro-RO" dirty="0"/>
              <a:t>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voluptas</a:t>
            </a:r>
            <a:r>
              <a:rPr lang="ro-RO" dirty="0"/>
              <a:t> </a:t>
            </a:r>
            <a:r>
              <a:rPr lang="ro-RO" dirty="0" err="1"/>
              <a:t>assumenda</a:t>
            </a:r>
            <a:r>
              <a:rPr lang="ro-RO" dirty="0"/>
              <a:t> est,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dolor</a:t>
            </a:r>
            <a:r>
              <a:rPr lang="ro-RO" dirty="0"/>
              <a:t>.</a:t>
            </a:r>
          </a:p>
          <a:p>
            <a:pPr marL="285750" lvl="0" indent="-285750">
              <a:buClr>
                <a:srgbClr val="004990"/>
              </a:buClr>
              <a:buSzPct val="100000"/>
              <a:buFont typeface="Arial" charset="0"/>
              <a:buChar char="•"/>
            </a:pP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Temporibus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autem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quibusdam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aut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285750" lvl="0" indent="-285750">
              <a:buClr>
                <a:srgbClr val="004990"/>
              </a:buClr>
              <a:buSzPct val="100000"/>
              <a:buFont typeface="Arial" charset="0"/>
              <a:buChar char="•"/>
            </a:pP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Officiis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debitis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aut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rerum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necessitatibus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saepe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eveniet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ut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voluptates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285750" lvl="0" indent="-285750">
              <a:buClr>
                <a:srgbClr val="004990"/>
              </a:buClr>
              <a:buSzPct val="100000"/>
              <a:buFont typeface="Arial" charset="0"/>
              <a:buChar char="•"/>
            </a:pP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Repudiandae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sint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molestiae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non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recusandae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285750" lvl="0" indent="-285750">
              <a:buClr>
                <a:srgbClr val="004990"/>
              </a:buClr>
              <a:buSzPct val="100000"/>
              <a:buFont typeface="Arial" charset="0"/>
              <a:buChar char="•"/>
            </a:pP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Itaque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earum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rerum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hic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tenetur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a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sapiente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delectus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lvl="0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26046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Logo,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1448" y="681230"/>
            <a:ext cx="10515600" cy="390064"/>
          </a:xfrm>
        </p:spPr>
        <p:txBody>
          <a:bodyPr>
            <a:normAutofit/>
          </a:bodyPr>
          <a:lstStyle>
            <a:lvl1pPr>
              <a:defRPr sz="24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o-RO" dirty="0" err="1"/>
              <a:t>Slide</a:t>
            </a:r>
            <a:r>
              <a:rPr lang="ro-RO" dirty="0"/>
              <a:t> cu titlu, fără logo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61448" y="1946813"/>
            <a:ext cx="10515600" cy="4035669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1800" b="0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blanditiis</a:t>
            </a:r>
            <a:r>
              <a:rPr lang="ro-RO" dirty="0"/>
              <a:t> </a:t>
            </a:r>
            <a:r>
              <a:rPr lang="ro-RO" dirty="0" err="1"/>
              <a:t>praesentium</a:t>
            </a:r>
            <a:r>
              <a:rPr lang="ro-RO" dirty="0"/>
              <a:t> </a:t>
            </a:r>
            <a:r>
              <a:rPr lang="ro-RO" dirty="0" err="1"/>
              <a:t>voluptatum</a:t>
            </a:r>
            <a:r>
              <a:rPr lang="ro-RO" dirty="0"/>
              <a:t> </a:t>
            </a:r>
            <a:r>
              <a:rPr lang="ro-RO" dirty="0" err="1"/>
              <a:t>deleniti</a:t>
            </a:r>
            <a:r>
              <a:rPr lang="ro-RO" dirty="0"/>
              <a:t> </a:t>
            </a:r>
            <a:r>
              <a:rPr lang="ro-RO" dirty="0" err="1"/>
              <a:t>atque</a:t>
            </a:r>
            <a:r>
              <a:rPr lang="ro-RO" dirty="0"/>
              <a:t> </a:t>
            </a:r>
            <a:r>
              <a:rPr lang="ro-RO" dirty="0" err="1"/>
              <a:t>corrupti</a:t>
            </a:r>
            <a:r>
              <a:rPr lang="ro-RO" dirty="0"/>
              <a:t> </a:t>
            </a:r>
            <a:r>
              <a:rPr lang="ro-RO" dirty="0" err="1"/>
              <a:t>quos</a:t>
            </a:r>
            <a:r>
              <a:rPr lang="ro-RO" dirty="0"/>
              <a:t> </a:t>
            </a:r>
            <a:r>
              <a:rPr lang="ro-RO" dirty="0" err="1"/>
              <a:t>dolores</a:t>
            </a:r>
            <a:r>
              <a:rPr lang="ro-RO" dirty="0"/>
              <a:t> et </a:t>
            </a:r>
            <a:r>
              <a:rPr lang="ro-RO" dirty="0" err="1"/>
              <a:t>quas</a:t>
            </a:r>
            <a:r>
              <a:rPr lang="ro-RO" dirty="0"/>
              <a:t> </a:t>
            </a:r>
            <a:r>
              <a:rPr lang="ro-RO" dirty="0" err="1"/>
              <a:t>molestias</a:t>
            </a:r>
            <a:r>
              <a:rPr lang="ro-RO" dirty="0"/>
              <a:t> </a:t>
            </a:r>
            <a:r>
              <a:rPr lang="ro-RO" dirty="0" err="1"/>
              <a:t>excepturi</a:t>
            </a:r>
            <a:r>
              <a:rPr lang="ro-RO" dirty="0"/>
              <a:t> </a:t>
            </a:r>
            <a:r>
              <a:rPr lang="ro-RO" dirty="0" err="1"/>
              <a:t>sint</a:t>
            </a:r>
            <a:r>
              <a:rPr lang="ro-RO" dirty="0"/>
              <a:t> </a:t>
            </a:r>
            <a:r>
              <a:rPr lang="ro-RO" dirty="0" err="1"/>
              <a:t>occaecati</a:t>
            </a:r>
            <a:r>
              <a:rPr lang="ro-RO" dirty="0"/>
              <a:t> cupiditate non </a:t>
            </a:r>
            <a:r>
              <a:rPr lang="ro-RO" dirty="0" err="1"/>
              <a:t>provident.Similique</a:t>
            </a:r>
            <a:r>
              <a:rPr lang="ro-RO" dirty="0"/>
              <a:t> sunt in culpa </a:t>
            </a:r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officia</a:t>
            </a:r>
            <a:r>
              <a:rPr lang="ro-RO" dirty="0"/>
              <a:t> </a:t>
            </a:r>
            <a:r>
              <a:rPr lang="ro-RO" dirty="0" err="1"/>
              <a:t>deserunt</a:t>
            </a:r>
            <a:r>
              <a:rPr lang="ro-RO" dirty="0"/>
              <a:t> </a:t>
            </a:r>
            <a:r>
              <a:rPr lang="ro-RO" dirty="0" err="1"/>
              <a:t>mollitia</a:t>
            </a:r>
            <a:r>
              <a:rPr lang="ro-RO" dirty="0"/>
              <a:t> animi, </a:t>
            </a:r>
            <a:r>
              <a:rPr lang="ro-RO" dirty="0" err="1"/>
              <a:t>id</a:t>
            </a:r>
            <a:r>
              <a:rPr lang="ro-RO" dirty="0"/>
              <a:t> est </a:t>
            </a:r>
            <a:r>
              <a:rPr lang="ro-RO" dirty="0" err="1"/>
              <a:t>laborum</a:t>
            </a:r>
            <a:r>
              <a:rPr lang="ro-RO" dirty="0"/>
              <a:t> et </a:t>
            </a:r>
            <a:r>
              <a:rPr lang="ro-RO" dirty="0" err="1"/>
              <a:t>dolorum</a:t>
            </a:r>
            <a:r>
              <a:rPr lang="ro-RO" dirty="0"/>
              <a:t>. </a:t>
            </a:r>
          </a:p>
          <a:p>
            <a:pPr lvl="0"/>
            <a:r>
              <a:rPr lang="ro-RO" dirty="0"/>
              <a:t>Et </a:t>
            </a:r>
            <a:r>
              <a:rPr lang="ro-RO" dirty="0" err="1"/>
              <a:t>harum</a:t>
            </a:r>
            <a:r>
              <a:rPr lang="ro-RO" dirty="0"/>
              <a:t> </a:t>
            </a:r>
            <a:r>
              <a:rPr lang="ro-RO" dirty="0" err="1"/>
              <a:t>quidem</a:t>
            </a:r>
            <a:r>
              <a:rPr lang="ro-RO" dirty="0"/>
              <a:t> </a:t>
            </a:r>
            <a:r>
              <a:rPr lang="ro-RO" dirty="0" err="1"/>
              <a:t>rerum</a:t>
            </a:r>
            <a:r>
              <a:rPr lang="ro-RO" dirty="0"/>
              <a:t> </a:t>
            </a:r>
            <a:r>
              <a:rPr lang="ro-RO" dirty="0" err="1"/>
              <a:t>facilis</a:t>
            </a:r>
            <a:r>
              <a:rPr lang="ro-RO" dirty="0"/>
              <a:t> est et </a:t>
            </a:r>
            <a:r>
              <a:rPr lang="ro-RO" dirty="0" err="1"/>
              <a:t>expedita</a:t>
            </a:r>
            <a:r>
              <a:rPr lang="ro-RO" dirty="0"/>
              <a:t> </a:t>
            </a:r>
            <a:r>
              <a:rPr lang="ro-RO" dirty="0" err="1"/>
              <a:t>distinctio</a:t>
            </a:r>
            <a:r>
              <a:rPr lang="ro-RO" dirty="0"/>
              <a:t>. </a:t>
            </a:r>
            <a:r>
              <a:rPr lang="ro-RO" dirty="0" err="1"/>
              <a:t>Nam</a:t>
            </a:r>
            <a:r>
              <a:rPr lang="ro-RO" dirty="0"/>
              <a:t> </a:t>
            </a:r>
            <a:r>
              <a:rPr lang="ro-RO" dirty="0" err="1"/>
              <a:t>libero</a:t>
            </a:r>
            <a:r>
              <a:rPr lang="ro-RO" dirty="0"/>
              <a:t> </a:t>
            </a:r>
            <a:r>
              <a:rPr lang="ro-RO" dirty="0" err="1"/>
              <a:t>tempore</a:t>
            </a:r>
            <a:r>
              <a:rPr lang="ro-RO" dirty="0"/>
              <a:t>, cum </a:t>
            </a:r>
            <a:r>
              <a:rPr lang="ro-RO" dirty="0" err="1"/>
              <a:t>soluta</a:t>
            </a:r>
            <a:r>
              <a:rPr lang="ro-RO" dirty="0"/>
              <a:t> </a:t>
            </a:r>
            <a:r>
              <a:rPr lang="ro-RO" dirty="0" err="1"/>
              <a:t>nobis</a:t>
            </a:r>
            <a:r>
              <a:rPr lang="ro-RO" dirty="0"/>
              <a:t> est </a:t>
            </a:r>
            <a:r>
              <a:rPr lang="ro-RO" dirty="0" err="1"/>
              <a:t>eligendi</a:t>
            </a:r>
            <a:r>
              <a:rPr lang="ro-RO" dirty="0"/>
              <a:t> </a:t>
            </a:r>
            <a:r>
              <a:rPr lang="ro-RO" dirty="0" err="1"/>
              <a:t>optio</a:t>
            </a:r>
            <a:r>
              <a:rPr lang="ro-RO" dirty="0"/>
              <a:t> </a:t>
            </a:r>
            <a:r>
              <a:rPr lang="ro-RO" dirty="0" err="1"/>
              <a:t>cumque</a:t>
            </a:r>
            <a:r>
              <a:rPr lang="ro-RO" dirty="0"/>
              <a:t> </a:t>
            </a:r>
            <a:r>
              <a:rPr lang="ro-RO" dirty="0" err="1"/>
              <a:t>nihil</a:t>
            </a:r>
            <a:r>
              <a:rPr lang="ro-RO" dirty="0"/>
              <a:t> </a:t>
            </a:r>
            <a:r>
              <a:rPr lang="ro-RO" dirty="0" err="1"/>
              <a:t>impedit</a:t>
            </a:r>
            <a:r>
              <a:rPr lang="ro-RO" dirty="0"/>
              <a:t> quo minus </a:t>
            </a:r>
            <a:r>
              <a:rPr lang="ro-RO" dirty="0" err="1"/>
              <a:t>id</a:t>
            </a:r>
            <a:r>
              <a:rPr lang="ro-RO" dirty="0"/>
              <a:t> </a:t>
            </a:r>
            <a:r>
              <a:rPr lang="ro-RO" dirty="0" err="1"/>
              <a:t>quod</a:t>
            </a:r>
            <a:r>
              <a:rPr lang="ro-RO" dirty="0"/>
              <a:t> maxime </a:t>
            </a:r>
            <a:r>
              <a:rPr lang="ro-RO" dirty="0" err="1"/>
              <a:t>placeat</a:t>
            </a:r>
            <a:r>
              <a:rPr lang="ro-RO" dirty="0"/>
              <a:t> facere </a:t>
            </a:r>
            <a:r>
              <a:rPr lang="ro-RO" dirty="0" err="1"/>
              <a:t>possimus</a:t>
            </a:r>
            <a:r>
              <a:rPr lang="ro-RO" dirty="0"/>
              <a:t>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voluptas</a:t>
            </a:r>
            <a:r>
              <a:rPr lang="ro-RO" dirty="0"/>
              <a:t> </a:t>
            </a:r>
            <a:r>
              <a:rPr lang="ro-RO" dirty="0" err="1"/>
              <a:t>assumenda</a:t>
            </a:r>
            <a:r>
              <a:rPr lang="ro-RO" dirty="0"/>
              <a:t> est,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dolor</a:t>
            </a:r>
            <a:r>
              <a:rPr lang="ro-RO" dirty="0"/>
              <a:t>.</a:t>
            </a:r>
          </a:p>
          <a:p>
            <a:pPr marL="285750" lvl="0" indent="-285750">
              <a:buClr>
                <a:srgbClr val="004990"/>
              </a:buClr>
              <a:buSzPct val="100000"/>
              <a:buFont typeface="Arial" charset="0"/>
              <a:buChar char="•"/>
            </a:pP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Temporibus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autem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quibusdam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aut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285750" lvl="0" indent="-285750">
              <a:buClr>
                <a:srgbClr val="004990"/>
              </a:buClr>
              <a:buSzPct val="100000"/>
              <a:buFont typeface="Arial" charset="0"/>
              <a:buChar char="•"/>
            </a:pP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Officiis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debitis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aut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rerum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necessitatibus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saepe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eveniet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ut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voluptates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285750" lvl="0" indent="-285750">
              <a:buClr>
                <a:srgbClr val="004990"/>
              </a:buClr>
              <a:buSzPct val="100000"/>
              <a:buFont typeface="Arial" charset="0"/>
              <a:buChar char="•"/>
            </a:pP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Repudiandae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sint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molestiae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non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recusandae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285750" lvl="0" indent="-285750">
              <a:buClr>
                <a:srgbClr val="004990"/>
              </a:buClr>
              <a:buSzPct val="100000"/>
              <a:buFont typeface="Arial" charset="0"/>
              <a:buChar char="•"/>
            </a:pP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Itaque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earum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rerum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hic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tenetur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a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sapiente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b="0" i="0" kern="1200" dirty="0" err="1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delectus</a:t>
            </a:r>
            <a:r>
              <a:rPr lang="en-US" sz="1800" b="0" i="0" kern="1200" dirty="0">
                <a:solidFill>
                  <a:srgbClr val="231F20"/>
                </a:solidFill>
                <a:effectLst/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lvl="0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63077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3039" y="241223"/>
            <a:ext cx="10515600" cy="1250989"/>
          </a:xfrm>
        </p:spPr>
        <p:txBody>
          <a:bodyPr>
            <a:normAutofit/>
          </a:bodyPr>
          <a:lstStyle>
            <a:lvl1pPr>
              <a:defRPr sz="24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o-RO" dirty="0" err="1"/>
              <a:t>Slide</a:t>
            </a:r>
            <a:r>
              <a:rPr lang="ro-RO" dirty="0"/>
              <a:t> cu titlu, fără logo, text în două coloane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92949" y="1681163"/>
            <a:ext cx="5157787" cy="5908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Titlul 1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2949" y="2258972"/>
            <a:ext cx="5157787" cy="4035669"/>
          </a:xfrm>
        </p:spPr>
        <p:txBody>
          <a:bodyPr anchor="t">
            <a:normAutofit/>
          </a:bodyPr>
          <a:lstStyle>
            <a:lvl1pPr marL="0" indent="0">
              <a:buNone/>
              <a:defRPr sz="1800" b="0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blanditiis</a:t>
            </a:r>
            <a:r>
              <a:rPr lang="ro-RO" dirty="0"/>
              <a:t> </a:t>
            </a:r>
            <a:r>
              <a:rPr lang="ro-RO" dirty="0" err="1"/>
              <a:t>praesentium</a:t>
            </a:r>
            <a:r>
              <a:rPr lang="ro-RO" dirty="0"/>
              <a:t> </a:t>
            </a:r>
            <a:r>
              <a:rPr lang="ro-RO" dirty="0" err="1"/>
              <a:t>voluptatum</a:t>
            </a:r>
            <a:r>
              <a:rPr lang="ro-RO" dirty="0"/>
              <a:t> </a:t>
            </a:r>
            <a:r>
              <a:rPr lang="ro-RO" dirty="0" err="1"/>
              <a:t>deleniti</a:t>
            </a:r>
            <a:r>
              <a:rPr lang="ro-RO" dirty="0"/>
              <a:t> </a:t>
            </a:r>
            <a:r>
              <a:rPr lang="ro-RO" dirty="0" err="1"/>
              <a:t>atque</a:t>
            </a:r>
            <a:r>
              <a:rPr lang="ro-RO" dirty="0"/>
              <a:t> </a:t>
            </a:r>
            <a:r>
              <a:rPr lang="ro-RO" dirty="0" err="1"/>
              <a:t>corrupti</a:t>
            </a:r>
            <a:r>
              <a:rPr lang="ro-RO" dirty="0"/>
              <a:t> </a:t>
            </a:r>
            <a:r>
              <a:rPr lang="ro-RO" dirty="0" err="1"/>
              <a:t>quos</a:t>
            </a:r>
            <a:r>
              <a:rPr lang="ro-RO" dirty="0"/>
              <a:t> </a:t>
            </a:r>
            <a:r>
              <a:rPr lang="ro-RO" dirty="0" err="1"/>
              <a:t>dolores</a:t>
            </a:r>
            <a:r>
              <a:rPr lang="ro-RO" dirty="0"/>
              <a:t> et </a:t>
            </a:r>
            <a:r>
              <a:rPr lang="ro-RO" dirty="0" err="1"/>
              <a:t>quas</a:t>
            </a:r>
            <a:r>
              <a:rPr lang="ro-RO" dirty="0"/>
              <a:t> </a:t>
            </a:r>
            <a:r>
              <a:rPr lang="ro-RO" dirty="0" err="1"/>
              <a:t>molestias</a:t>
            </a:r>
            <a:r>
              <a:rPr lang="ro-RO" dirty="0"/>
              <a:t> </a:t>
            </a:r>
            <a:r>
              <a:rPr lang="ro-RO" dirty="0" err="1"/>
              <a:t>excepturi</a:t>
            </a:r>
            <a:r>
              <a:rPr lang="ro-RO" dirty="0"/>
              <a:t> </a:t>
            </a:r>
            <a:r>
              <a:rPr lang="ro-RO" dirty="0" err="1"/>
              <a:t>sint</a:t>
            </a:r>
            <a:r>
              <a:rPr lang="ro-RO" dirty="0"/>
              <a:t> </a:t>
            </a:r>
            <a:r>
              <a:rPr lang="ro-RO" dirty="0" err="1"/>
              <a:t>occaecati</a:t>
            </a:r>
            <a:r>
              <a:rPr lang="ro-RO" dirty="0"/>
              <a:t> cupiditate non </a:t>
            </a:r>
            <a:r>
              <a:rPr lang="ro-RO" dirty="0" err="1"/>
              <a:t>provident.Similique</a:t>
            </a:r>
            <a:r>
              <a:rPr lang="ro-RO" dirty="0"/>
              <a:t> sunt in culpa </a:t>
            </a:r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officia</a:t>
            </a:r>
            <a:r>
              <a:rPr lang="ro-RO" dirty="0"/>
              <a:t> </a:t>
            </a:r>
            <a:r>
              <a:rPr lang="ro-RO" dirty="0" err="1"/>
              <a:t>deserunt</a:t>
            </a:r>
            <a:r>
              <a:rPr lang="ro-RO" dirty="0"/>
              <a:t> </a:t>
            </a:r>
            <a:r>
              <a:rPr lang="ro-RO" dirty="0" err="1"/>
              <a:t>mollitia</a:t>
            </a:r>
            <a:r>
              <a:rPr lang="ro-RO" dirty="0"/>
              <a:t> animi, </a:t>
            </a:r>
            <a:r>
              <a:rPr lang="ro-RO" dirty="0" err="1"/>
              <a:t>id</a:t>
            </a:r>
            <a:r>
              <a:rPr lang="ro-RO" dirty="0"/>
              <a:t> est </a:t>
            </a:r>
            <a:r>
              <a:rPr lang="ro-RO" dirty="0" err="1"/>
              <a:t>laborum</a:t>
            </a:r>
            <a:r>
              <a:rPr lang="ro-RO" dirty="0"/>
              <a:t> et </a:t>
            </a:r>
            <a:r>
              <a:rPr lang="ro-RO" dirty="0" err="1"/>
              <a:t>dolorum</a:t>
            </a:r>
            <a:r>
              <a:rPr lang="ro-RO" dirty="0"/>
              <a:t>. </a:t>
            </a:r>
          </a:p>
          <a:p>
            <a:pPr lvl="0"/>
            <a:endParaRPr lang="ro-RO" dirty="0"/>
          </a:p>
          <a:p>
            <a:pPr lvl="0"/>
            <a:r>
              <a:rPr lang="ro-RO" dirty="0"/>
              <a:t>Et </a:t>
            </a:r>
            <a:r>
              <a:rPr lang="ro-RO" dirty="0" err="1"/>
              <a:t>harum</a:t>
            </a:r>
            <a:r>
              <a:rPr lang="ro-RO" dirty="0"/>
              <a:t> </a:t>
            </a:r>
            <a:r>
              <a:rPr lang="ro-RO" dirty="0" err="1"/>
              <a:t>quidem</a:t>
            </a:r>
            <a:r>
              <a:rPr lang="ro-RO" dirty="0"/>
              <a:t> </a:t>
            </a:r>
            <a:r>
              <a:rPr lang="ro-RO" dirty="0" err="1"/>
              <a:t>rerum</a:t>
            </a:r>
            <a:r>
              <a:rPr lang="ro-RO" dirty="0"/>
              <a:t> </a:t>
            </a:r>
            <a:r>
              <a:rPr lang="ro-RO" dirty="0" err="1"/>
              <a:t>facilis</a:t>
            </a:r>
            <a:r>
              <a:rPr lang="ro-RO" dirty="0"/>
              <a:t> est et </a:t>
            </a:r>
            <a:r>
              <a:rPr lang="ro-RO" dirty="0" err="1"/>
              <a:t>expedita</a:t>
            </a:r>
            <a:r>
              <a:rPr lang="ro-RO" dirty="0"/>
              <a:t> </a:t>
            </a:r>
            <a:r>
              <a:rPr lang="ro-RO" dirty="0" err="1"/>
              <a:t>distinctio</a:t>
            </a:r>
            <a:r>
              <a:rPr lang="ro-RO" dirty="0"/>
              <a:t>. </a:t>
            </a:r>
            <a:r>
              <a:rPr lang="ro-RO" dirty="0" err="1"/>
              <a:t>Nam</a:t>
            </a:r>
            <a:r>
              <a:rPr lang="ro-RO" dirty="0"/>
              <a:t> </a:t>
            </a:r>
            <a:r>
              <a:rPr lang="ro-RO" dirty="0" err="1"/>
              <a:t>libero</a:t>
            </a:r>
            <a:r>
              <a:rPr lang="ro-RO" dirty="0"/>
              <a:t> </a:t>
            </a:r>
            <a:r>
              <a:rPr lang="ro-RO" dirty="0" err="1"/>
              <a:t>tempore</a:t>
            </a:r>
            <a:r>
              <a:rPr lang="ro-RO" dirty="0"/>
              <a:t>, cum </a:t>
            </a:r>
            <a:r>
              <a:rPr lang="ro-RO" dirty="0" err="1"/>
              <a:t>soluta</a:t>
            </a:r>
            <a:r>
              <a:rPr lang="ro-RO" dirty="0"/>
              <a:t> </a:t>
            </a:r>
            <a:r>
              <a:rPr lang="ro-RO" dirty="0" err="1"/>
              <a:t>nobis</a:t>
            </a:r>
            <a:r>
              <a:rPr lang="ro-RO" dirty="0"/>
              <a:t> est </a:t>
            </a:r>
            <a:r>
              <a:rPr lang="ro-RO" dirty="0" err="1"/>
              <a:t>eligendi</a:t>
            </a:r>
            <a:r>
              <a:rPr lang="ro-RO" dirty="0"/>
              <a:t> </a:t>
            </a:r>
            <a:r>
              <a:rPr lang="ro-RO" dirty="0" err="1"/>
              <a:t>optio</a:t>
            </a:r>
            <a:r>
              <a:rPr lang="ro-RO" dirty="0"/>
              <a:t> </a:t>
            </a:r>
            <a:r>
              <a:rPr lang="ro-RO" dirty="0" err="1"/>
              <a:t>cumque</a:t>
            </a:r>
            <a:r>
              <a:rPr lang="ro-RO" dirty="0"/>
              <a:t> </a:t>
            </a:r>
            <a:r>
              <a:rPr lang="ro-RO" dirty="0" err="1"/>
              <a:t>nihil</a:t>
            </a:r>
            <a:r>
              <a:rPr lang="ro-RO" dirty="0"/>
              <a:t> </a:t>
            </a:r>
            <a:r>
              <a:rPr lang="ro-RO" dirty="0" err="1"/>
              <a:t>impedit</a:t>
            </a:r>
            <a:r>
              <a:rPr lang="ro-RO" dirty="0"/>
              <a:t> quo minus </a:t>
            </a:r>
            <a:r>
              <a:rPr lang="ro-RO" dirty="0" err="1"/>
              <a:t>id</a:t>
            </a:r>
            <a:r>
              <a:rPr lang="ro-RO" dirty="0"/>
              <a:t> </a:t>
            </a:r>
            <a:r>
              <a:rPr lang="ro-RO" dirty="0" err="1"/>
              <a:t>quod</a:t>
            </a:r>
            <a:r>
              <a:rPr lang="ro-RO" dirty="0"/>
              <a:t> maxime </a:t>
            </a:r>
            <a:r>
              <a:rPr lang="ro-RO" dirty="0" err="1"/>
              <a:t>placeat</a:t>
            </a:r>
            <a:r>
              <a:rPr lang="ro-RO" dirty="0"/>
              <a:t> facere </a:t>
            </a:r>
            <a:r>
              <a:rPr lang="ro-RO" dirty="0" err="1"/>
              <a:t>possimus</a:t>
            </a:r>
            <a:r>
              <a:rPr lang="ro-RO" dirty="0"/>
              <a:t>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voluptas</a:t>
            </a:r>
            <a:r>
              <a:rPr lang="ro-RO" dirty="0"/>
              <a:t> </a:t>
            </a:r>
            <a:r>
              <a:rPr lang="ro-RO" dirty="0" err="1"/>
              <a:t>assumenda</a:t>
            </a:r>
            <a:r>
              <a:rPr lang="ro-RO" dirty="0"/>
              <a:t> est,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dolor</a:t>
            </a:r>
            <a:r>
              <a:rPr lang="ro-RO" dirty="0"/>
              <a:t>.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6644071" y="1681163"/>
            <a:ext cx="5157787" cy="5908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Titlul 1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6644071" y="2258972"/>
            <a:ext cx="5157787" cy="4035669"/>
          </a:xfrm>
        </p:spPr>
        <p:txBody>
          <a:bodyPr anchor="t">
            <a:normAutofit/>
          </a:bodyPr>
          <a:lstStyle>
            <a:lvl1pPr marL="0" indent="0">
              <a:buNone/>
              <a:defRPr sz="1800" b="0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blanditiis</a:t>
            </a:r>
            <a:r>
              <a:rPr lang="ro-RO" dirty="0"/>
              <a:t> </a:t>
            </a:r>
            <a:r>
              <a:rPr lang="ro-RO" dirty="0" err="1"/>
              <a:t>praesentium</a:t>
            </a:r>
            <a:r>
              <a:rPr lang="ro-RO" dirty="0"/>
              <a:t> </a:t>
            </a:r>
            <a:r>
              <a:rPr lang="ro-RO" dirty="0" err="1"/>
              <a:t>voluptatum</a:t>
            </a:r>
            <a:r>
              <a:rPr lang="ro-RO" dirty="0"/>
              <a:t> </a:t>
            </a:r>
            <a:r>
              <a:rPr lang="ro-RO" dirty="0" err="1"/>
              <a:t>deleniti</a:t>
            </a:r>
            <a:r>
              <a:rPr lang="ro-RO" dirty="0"/>
              <a:t> </a:t>
            </a:r>
            <a:r>
              <a:rPr lang="ro-RO" dirty="0" err="1"/>
              <a:t>atque</a:t>
            </a:r>
            <a:r>
              <a:rPr lang="ro-RO" dirty="0"/>
              <a:t> </a:t>
            </a:r>
            <a:r>
              <a:rPr lang="ro-RO" dirty="0" err="1"/>
              <a:t>corrupti</a:t>
            </a:r>
            <a:r>
              <a:rPr lang="ro-RO" dirty="0"/>
              <a:t> </a:t>
            </a:r>
            <a:r>
              <a:rPr lang="ro-RO" dirty="0" err="1"/>
              <a:t>quos</a:t>
            </a:r>
            <a:r>
              <a:rPr lang="ro-RO" dirty="0"/>
              <a:t> </a:t>
            </a:r>
            <a:r>
              <a:rPr lang="ro-RO" dirty="0" err="1"/>
              <a:t>dolores</a:t>
            </a:r>
            <a:r>
              <a:rPr lang="ro-RO" dirty="0"/>
              <a:t> et </a:t>
            </a:r>
            <a:r>
              <a:rPr lang="ro-RO" dirty="0" err="1"/>
              <a:t>quas</a:t>
            </a:r>
            <a:r>
              <a:rPr lang="ro-RO" dirty="0"/>
              <a:t> </a:t>
            </a:r>
            <a:r>
              <a:rPr lang="ro-RO" dirty="0" err="1"/>
              <a:t>molestias</a:t>
            </a:r>
            <a:r>
              <a:rPr lang="ro-RO" dirty="0"/>
              <a:t> </a:t>
            </a:r>
            <a:r>
              <a:rPr lang="ro-RO" dirty="0" err="1"/>
              <a:t>excepturi</a:t>
            </a:r>
            <a:r>
              <a:rPr lang="ro-RO" dirty="0"/>
              <a:t> </a:t>
            </a:r>
            <a:r>
              <a:rPr lang="ro-RO" dirty="0" err="1"/>
              <a:t>sint</a:t>
            </a:r>
            <a:r>
              <a:rPr lang="ro-RO" dirty="0"/>
              <a:t> </a:t>
            </a:r>
            <a:r>
              <a:rPr lang="ro-RO" dirty="0" err="1"/>
              <a:t>occaecati</a:t>
            </a:r>
            <a:r>
              <a:rPr lang="ro-RO" dirty="0"/>
              <a:t> cupiditate non </a:t>
            </a:r>
            <a:r>
              <a:rPr lang="ro-RO" dirty="0" err="1"/>
              <a:t>provident.Similique</a:t>
            </a:r>
            <a:r>
              <a:rPr lang="ro-RO" dirty="0"/>
              <a:t> sunt in culpa </a:t>
            </a:r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officia</a:t>
            </a:r>
            <a:r>
              <a:rPr lang="ro-RO" dirty="0"/>
              <a:t> </a:t>
            </a:r>
            <a:r>
              <a:rPr lang="ro-RO" dirty="0" err="1"/>
              <a:t>deserunt</a:t>
            </a:r>
            <a:r>
              <a:rPr lang="ro-RO" dirty="0"/>
              <a:t> </a:t>
            </a:r>
            <a:r>
              <a:rPr lang="ro-RO" dirty="0" err="1"/>
              <a:t>mollitia</a:t>
            </a:r>
            <a:r>
              <a:rPr lang="ro-RO" dirty="0"/>
              <a:t> animi, </a:t>
            </a:r>
            <a:r>
              <a:rPr lang="ro-RO" dirty="0" err="1"/>
              <a:t>id</a:t>
            </a:r>
            <a:r>
              <a:rPr lang="ro-RO" dirty="0"/>
              <a:t> est </a:t>
            </a:r>
            <a:r>
              <a:rPr lang="ro-RO" dirty="0" err="1"/>
              <a:t>laborum</a:t>
            </a:r>
            <a:r>
              <a:rPr lang="ro-RO" dirty="0"/>
              <a:t> et </a:t>
            </a:r>
            <a:r>
              <a:rPr lang="ro-RO" dirty="0" err="1"/>
              <a:t>dolorum</a:t>
            </a:r>
            <a:r>
              <a:rPr lang="ro-RO" dirty="0"/>
              <a:t>. </a:t>
            </a:r>
          </a:p>
          <a:p>
            <a:pPr lvl="0"/>
            <a:endParaRPr lang="ro-RO" dirty="0"/>
          </a:p>
          <a:p>
            <a:pPr lvl="0"/>
            <a:r>
              <a:rPr lang="ro-RO" dirty="0"/>
              <a:t>Et </a:t>
            </a:r>
            <a:r>
              <a:rPr lang="ro-RO" dirty="0" err="1"/>
              <a:t>harum</a:t>
            </a:r>
            <a:r>
              <a:rPr lang="ro-RO" dirty="0"/>
              <a:t> </a:t>
            </a:r>
            <a:r>
              <a:rPr lang="ro-RO" dirty="0" err="1"/>
              <a:t>quidem</a:t>
            </a:r>
            <a:r>
              <a:rPr lang="ro-RO" dirty="0"/>
              <a:t> </a:t>
            </a:r>
            <a:r>
              <a:rPr lang="ro-RO" dirty="0" err="1"/>
              <a:t>rerum</a:t>
            </a:r>
            <a:r>
              <a:rPr lang="ro-RO" dirty="0"/>
              <a:t> </a:t>
            </a:r>
            <a:r>
              <a:rPr lang="ro-RO" dirty="0" err="1"/>
              <a:t>facilis</a:t>
            </a:r>
            <a:r>
              <a:rPr lang="ro-RO" dirty="0"/>
              <a:t> est et </a:t>
            </a:r>
            <a:r>
              <a:rPr lang="ro-RO" dirty="0" err="1"/>
              <a:t>expedita</a:t>
            </a:r>
            <a:r>
              <a:rPr lang="ro-RO" dirty="0"/>
              <a:t> </a:t>
            </a:r>
            <a:r>
              <a:rPr lang="ro-RO" dirty="0" err="1"/>
              <a:t>distinctio</a:t>
            </a:r>
            <a:r>
              <a:rPr lang="ro-RO" dirty="0"/>
              <a:t>. </a:t>
            </a:r>
            <a:r>
              <a:rPr lang="ro-RO" dirty="0" err="1"/>
              <a:t>Nam</a:t>
            </a:r>
            <a:r>
              <a:rPr lang="ro-RO" dirty="0"/>
              <a:t> </a:t>
            </a:r>
            <a:r>
              <a:rPr lang="ro-RO" dirty="0" err="1"/>
              <a:t>libero</a:t>
            </a:r>
            <a:r>
              <a:rPr lang="ro-RO" dirty="0"/>
              <a:t> </a:t>
            </a:r>
            <a:r>
              <a:rPr lang="ro-RO" dirty="0" err="1"/>
              <a:t>tempore</a:t>
            </a:r>
            <a:r>
              <a:rPr lang="ro-RO" dirty="0"/>
              <a:t>, cum </a:t>
            </a:r>
            <a:r>
              <a:rPr lang="ro-RO" dirty="0" err="1"/>
              <a:t>soluta</a:t>
            </a:r>
            <a:r>
              <a:rPr lang="ro-RO" dirty="0"/>
              <a:t> </a:t>
            </a:r>
            <a:r>
              <a:rPr lang="ro-RO" dirty="0" err="1"/>
              <a:t>nobis</a:t>
            </a:r>
            <a:r>
              <a:rPr lang="ro-RO" dirty="0"/>
              <a:t> est </a:t>
            </a:r>
            <a:r>
              <a:rPr lang="ro-RO" dirty="0" err="1"/>
              <a:t>eligendi</a:t>
            </a:r>
            <a:r>
              <a:rPr lang="ro-RO" dirty="0"/>
              <a:t> </a:t>
            </a:r>
            <a:r>
              <a:rPr lang="ro-RO" dirty="0" err="1"/>
              <a:t>optio</a:t>
            </a:r>
            <a:r>
              <a:rPr lang="ro-RO" dirty="0"/>
              <a:t> </a:t>
            </a:r>
            <a:r>
              <a:rPr lang="ro-RO" dirty="0" err="1"/>
              <a:t>cumque</a:t>
            </a:r>
            <a:r>
              <a:rPr lang="ro-RO" dirty="0"/>
              <a:t> </a:t>
            </a:r>
            <a:r>
              <a:rPr lang="ro-RO" dirty="0" err="1"/>
              <a:t>nihil</a:t>
            </a:r>
            <a:r>
              <a:rPr lang="ro-RO" dirty="0"/>
              <a:t> </a:t>
            </a:r>
            <a:r>
              <a:rPr lang="ro-RO" dirty="0" err="1"/>
              <a:t>impedit</a:t>
            </a:r>
            <a:r>
              <a:rPr lang="ro-RO" dirty="0"/>
              <a:t> quo minus </a:t>
            </a:r>
            <a:r>
              <a:rPr lang="ro-RO" dirty="0" err="1"/>
              <a:t>id</a:t>
            </a:r>
            <a:r>
              <a:rPr lang="ro-RO" dirty="0"/>
              <a:t> </a:t>
            </a:r>
            <a:r>
              <a:rPr lang="ro-RO" dirty="0" err="1"/>
              <a:t>quod</a:t>
            </a:r>
            <a:r>
              <a:rPr lang="ro-RO" dirty="0"/>
              <a:t> maxime </a:t>
            </a:r>
            <a:r>
              <a:rPr lang="ro-RO" dirty="0" err="1"/>
              <a:t>placeat</a:t>
            </a:r>
            <a:r>
              <a:rPr lang="ro-RO" dirty="0"/>
              <a:t> facere </a:t>
            </a:r>
            <a:r>
              <a:rPr lang="ro-RO" dirty="0" err="1"/>
              <a:t>possimus</a:t>
            </a:r>
            <a:r>
              <a:rPr lang="ro-RO" dirty="0"/>
              <a:t>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voluptas</a:t>
            </a:r>
            <a:r>
              <a:rPr lang="ro-RO" dirty="0"/>
              <a:t> </a:t>
            </a:r>
            <a:r>
              <a:rPr lang="ro-RO" dirty="0" err="1"/>
              <a:t>assumenda</a:t>
            </a:r>
            <a:r>
              <a:rPr lang="ro-RO" dirty="0"/>
              <a:t> est,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dolor</a:t>
            </a:r>
            <a:r>
              <a:rPr lang="ro-RO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3634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92949" y="1681163"/>
            <a:ext cx="5157787" cy="5908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Titlul 1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2949" y="2258972"/>
            <a:ext cx="5157787" cy="4035669"/>
          </a:xfrm>
        </p:spPr>
        <p:txBody>
          <a:bodyPr anchor="t">
            <a:normAutofit/>
          </a:bodyPr>
          <a:lstStyle>
            <a:lvl1pPr marL="0" indent="0">
              <a:buNone/>
              <a:defRPr sz="1800" b="0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blanditiis</a:t>
            </a:r>
            <a:r>
              <a:rPr lang="ro-RO" dirty="0"/>
              <a:t> </a:t>
            </a:r>
            <a:r>
              <a:rPr lang="ro-RO" dirty="0" err="1"/>
              <a:t>praesentium</a:t>
            </a:r>
            <a:r>
              <a:rPr lang="ro-RO" dirty="0"/>
              <a:t> </a:t>
            </a:r>
            <a:r>
              <a:rPr lang="ro-RO" dirty="0" err="1"/>
              <a:t>voluptatum</a:t>
            </a:r>
            <a:r>
              <a:rPr lang="ro-RO" dirty="0"/>
              <a:t> </a:t>
            </a:r>
            <a:r>
              <a:rPr lang="ro-RO" dirty="0" err="1"/>
              <a:t>deleniti</a:t>
            </a:r>
            <a:r>
              <a:rPr lang="ro-RO" dirty="0"/>
              <a:t> </a:t>
            </a:r>
            <a:r>
              <a:rPr lang="ro-RO" dirty="0" err="1"/>
              <a:t>atque</a:t>
            </a:r>
            <a:r>
              <a:rPr lang="ro-RO" dirty="0"/>
              <a:t> </a:t>
            </a:r>
            <a:r>
              <a:rPr lang="ro-RO" dirty="0" err="1"/>
              <a:t>corrupti</a:t>
            </a:r>
            <a:r>
              <a:rPr lang="ro-RO" dirty="0"/>
              <a:t> </a:t>
            </a:r>
            <a:r>
              <a:rPr lang="ro-RO" dirty="0" err="1"/>
              <a:t>quos</a:t>
            </a:r>
            <a:r>
              <a:rPr lang="ro-RO" dirty="0"/>
              <a:t> </a:t>
            </a:r>
            <a:r>
              <a:rPr lang="ro-RO" dirty="0" err="1"/>
              <a:t>dolores</a:t>
            </a:r>
            <a:r>
              <a:rPr lang="ro-RO" dirty="0"/>
              <a:t> et </a:t>
            </a:r>
            <a:r>
              <a:rPr lang="ro-RO" dirty="0" err="1"/>
              <a:t>quas</a:t>
            </a:r>
            <a:r>
              <a:rPr lang="ro-RO" dirty="0"/>
              <a:t> </a:t>
            </a:r>
            <a:r>
              <a:rPr lang="ro-RO" dirty="0" err="1"/>
              <a:t>molestias</a:t>
            </a:r>
            <a:r>
              <a:rPr lang="ro-RO" dirty="0"/>
              <a:t> </a:t>
            </a:r>
            <a:r>
              <a:rPr lang="ro-RO" dirty="0" err="1"/>
              <a:t>excepturi</a:t>
            </a:r>
            <a:r>
              <a:rPr lang="ro-RO" dirty="0"/>
              <a:t> </a:t>
            </a:r>
            <a:r>
              <a:rPr lang="ro-RO" dirty="0" err="1"/>
              <a:t>sint</a:t>
            </a:r>
            <a:r>
              <a:rPr lang="ro-RO" dirty="0"/>
              <a:t> </a:t>
            </a:r>
            <a:r>
              <a:rPr lang="ro-RO" dirty="0" err="1"/>
              <a:t>occaecati</a:t>
            </a:r>
            <a:r>
              <a:rPr lang="ro-RO" dirty="0"/>
              <a:t> cupiditate non </a:t>
            </a:r>
            <a:r>
              <a:rPr lang="ro-RO" dirty="0" err="1"/>
              <a:t>provident.Similique</a:t>
            </a:r>
            <a:r>
              <a:rPr lang="ro-RO" dirty="0"/>
              <a:t> sunt in culpa </a:t>
            </a:r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officia</a:t>
            </a:r>
            <a:r>
              <a:rPr lang="ro-RO" dirty="0"/>
              <a:t> </a:t>
            </a:r>
            <a:r>
              <a:rPr lang="ro-RO" dirty="0" err="1"/>
              <a:t>deserunt</a:t>
            </a:r>
            <a:r>
              <a:rPr lang="ro-RO" dirty="0"/>
              <a:t> </a:t>
            </a:r>
            <a:r>
              <a:rPr lang="ro-RO" dirty="0" err="1"/>
              <a:t>mollitia</a:t>
            </a:r>
            <a:r>
              <a:rPr lang="ro-RO" dirty="0"/>
              <a:t> animi, </a:t>
            </a:r>
            <a:r>
              <a:rPr lang="ro-RO" dirty="0" err="1"/>
              <a:t>id</a:t>
            </a:r>
            <a:r>
              <a:rPr lang="ro-RO" dirty="0"/>
              <a:t> est </a:t>
            </a:r>
            <a:r>
              <a:rPr lang="ro-RO" dirty="0" err="1"/>
              <a:t>laborum</a:t>
            </a:r>
            <a:r>
              <a:rPr lang="ro-RO" dirty="0"/>
              <a:t> et </a:t>
            </a:r>
            <a:r>
              <a:rPr lang="ro-RO" dirty="0" err="1"/>
              <a:t>dolorum</a:t>
            </a:r>
            <a:r>
              <a:rPr lang="ro-RO" dirty="0"/>
              <a:t>. </a:t>
            </a:r>
          </a:p>
          <a:p>
            <a:pPr lvl="0"/>
            <a:endParaRPr lang="ro-RO" dirty="0"/>
          </a:p>
          <a:p>
            <a:pPr lvl="0"/>
            <a:r>
              <a:rPr lang="ro-RO" dirty="0"/>
              <a:t>Et </a:t>
            </a:r>
            <a:r>
              <a:rPr lang="ro-RO" dirty="0" err="1"/>
              <a:t>harum</a:t>
            </a:r>
            <a:r>
              <a:rPr lang="ro-RO" dirty="0"/>
              <a:t> </a:t>
            </a:r>
            <a:r>
              <a:rPr lang="ro-RO" dirty="0" err="1"/>
              <a:t>quidem</a:t>
            </a:r>
            <a:r>
              <a:rPr lang="ro-RO" dirty="0"/>
              <a:t> </a:t>
            </a:r>
            <a:r>
              <a:rPr lang="ro-RO" dirty="0" err="1"/>
              <a:t>rerum</a:t>
            </a:r>
            <a:r>
              <a:rPr lang="ro-RO" dirty="0"/>
              <a:t> </a:t>
            </a:r>
            <a:r>
              <a:rPr lang="ro-RO" dirty="0" err="1"/>
              <a:t>facilis</a:t>
            </a:r>
            <a:r>
              <a:rPr lang="ro-RO" dirty="0"/>
              <a:t> est et </a:t>
            </a:r>
            <a:r>
              <a:rPr lang="ro-RO" dirty="0" err="1"/>
              <a:t>expedita</a:t>
            </a:r>
            <a:r>
              <a:rPr lang="ro-RO" dirty="0"/>
              <a:t> </a:t>
            </a:r>
            <a:r>
              <a:rPr lang="ro-RO" dirty="0" err="1"/>
              <a:t>distinctio</a:t>
            </a:r>
            <a:r>
              <a:rPr lang="ro-RO" dirty="0"/>
              <a:t>. </a:t>
            </a:r>
            <a:r>
              <a:rPr lang="ro-RO" dirty="0" err="1"/>
              <a:t>Nam</a:t>
            </a:r>
            <a:r>
              <a:rPr lang="ro-RO" dirty="0"/>
              <a:t> </a:t>
            </a:r>
            <a:r>
              <a:rPr lang="ro-RO" dirty="0" err="1"/>
              <a:t>libero</a:t>
            </a:r>
            <a:r>
              <a:rPr lang="ro-RO" dirty="0"/>
              <a:t> </a:t>
            </a:r>
            <a:r>
              <a:rPr lang="ro-RO" dirty="0" err="1"/>
              <a:t>tempore</a:t>
            </a:r>
            <a:r>
              <a:rPr lang="ro-RO" dirty="0"/>
              <a:t>, cum </a:t>
            </a:r>
            <a:r>
              <a:rPr lang="ro-RO" dirty="0" err="1"/>
              <a:t>soluta</a:t>
            </a:r>
            <a:r>
              <a:rPr lang="ro-RO" dirty="0"/>
              <a:t> </a:t>
            </a:r>
            <a:r>
              <a:rPr lang="ro-RO" dirty="0" err="1"/>
              <a:t>nobis</a:t>
            </a:r>
            <a:r>
              <a:rPr lang="ro-RO" dirty="0"/>
              <a:t> est </a:t>
            </a:r>
            <a:r>
              <a:rPr lang="ro-RO" dirty="0" err="1"/>
              <a:t>eligendi</a:t>
            </a:r>
            <a:r>
              <a:rPr lang="ro-RO" dirty="0"/>
              <a:t> </a:t>
            </a:r>
            <a:r>
              <a:rPr lang="ro-RO" dirty="0" err="1"/>
              <a:t>optio</a:t>
            </a:r>
            <a:r>
              <a:rPr lang="ro-RO" dirty="0"/>
              <a:t> </a:t>
            </a:r>
            <a:r>
              <a:rPr lang="ro-RO" dirty="0" err="1"/>
              <a:t>cumque</a:t>
            </a:r>
            <a:r>
              <a:rPr lang="ro-RO" dirty="0"/>
              <a:t> </a:t>
            </a:r>
            <a:r>
              <a:rPr lang="ro-RO" dirty="0" err="1"/>
              <a:t>nihil</a:t>
            </a:r>
            <a:r>
              <a:rPr lang="ro-RO" dirty="0"/>
              <a:t> </a:t>
            </a:r>
            <a:r>
              <a:rPr lang="ro-RO" dirty="0" err="1"/>
              <a:t>impedit</a:t>
            </a:r>
            <a:r>
              <a:rPr lang="ro-RO" dirty="0"/>
              <a:t> quo minus </a:t>
            </a:r>
            <a:r>
              <a:rPr lang="ro-RO" dirty="0" err="1"/>
              <a:t>id</a:t>
            </a:r>
            <a:r>
              <a:rPr lang="ro-RO" dirty="0"/>
              <a:t> </a:t>
            </a:r>
            <a:r>
              <a:rPr lang="ro-RO" dirty="0" err="1"/>
              <a:t>quod</a:t>
            </a:r>
            <a:r>
              <a:rPr lang="ro-RO" dirty="0"/>
              <a:t> maxime </a:t>
            </a:r>
            <a:r>
              <a:rPr lang="ro-RO" dirty="0" err="1"/>
              <a:t>placeat</a:t>
            </a:r>
            <a:r>
              <a:rPr lang="ro-RO" dirty="0"/>
              <a:t> facere </a:t>
            </a:r>
            <a:r>
              <a:rPr lang="ro-RO" dirty="0" err="1"/>
              <a:t>possimus</a:t>
            </a:r>
            <a:r>
              <a:rPr lang="ro-RO" dirty="0"/>
              <a:t>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voluptas</a:t>
            </a:r>
            <a:r>
              <a:rPr lang="ro-RO" dirty="0"/>
              <a:t> </a:t>
            </a:r>
            <a:r>
              <a:rPr lang="ro-RO" dirty="0" err="1"/>
              <a:t>assumenda</a:t>
            </a:r>
            <a:r>
              <a:rPr lang="ro-RO" dirty="0"/>
              <a:t> est,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dolor</a:t>
            </a:r>
            <a:r>
              <a:rPr lang="ro-RO" dirty="0"/>
              <a:t>.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6644071" y="1681163"/>
            <a:ext cx="5157787" cy="5908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Titlul 1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6644071" y="2258972"/>
            <a:ext cx="5157787" cy="4035669"/>
          </a:xfrm>
        </p:spPr>
        <p:txBody>
          <a:bodyPr anchor="t">
            <a:normAutofit/>
          </a:bodyPr>
          <a:lstStyle>
            <a:lvl1pPr marL="0" indent="0">
              <a:buNone/>
              <a:defRPr sz="1800" b="0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blanditiis</a:t>
            </a:r>
            <a:r>
              <a:rPr lang="ro-RO" dirty="0"/>
              <a:t> </a:t>
            </a:r>
            <a:r>
              <a:rPr lang="ro-RO" dirty="0" err="1"/>
              <a:t>praesentium</a:t>
            </a:r>
            <a:r>
              <a:rPr lang="ro-RO" dirty="0"/>
              <a:t> </a:t>
            </a:r>
            <a:r>
              <a:rPr lang="ro-RO" dirty="0" err="1"/>
              <a:t>voluptatum</a:t>
            </a:r>
            <a:r>
              <a:rPr lang="ro-RO" dirty="0"/>
              <a:t> </a:t>
            </a:r>
            <a:r>
              <a:rPr lang="ro-RO" dirty="0" err="1"/>
              <a:t>deleniti</a:t>
            </a:r>
            <a:r>
              <a:rPr lang="ro-RO" dirty="0"/>
              <a:t> </a:t>
            </a:r>
            <a:r>
              <a:rPr lang="ro-RO" dirty="0" err="1"/>
              <a:t>atque</a:t>
            </a:r>
            <a:r>
              <a:rPr lang="ro-RO" dirty="0"/>
              <a:t> </a:t>
            </a:r>
            <a:r>
              <a:rPr lang="ro-RO" dirty="0" err="1"/>
              <a:t>corrupti</a:t>
            </a:r>
            <a:r>
              <a:rPr lang="ro-RO" dirty="0"/>
              <a:t> </a:t>
            </a:r>
            <a:r>
              <a:rPr lang="ro-RO" dirty="0" err="1"/>
              <a:t>quos</a:t>
            </a:r>
            <a:r>
              <a:rPr lang="ro-RO" dirty="0"/>
              <a:t> </a:t>
            </a:r>
            <a:r>
              <a:rPr lang="ro-RO" dirty="0" err="1"/>
              <a:t>dolores</a:t>
            </a:r>
            <a:r>
              <a:rPr lang="ro-RO" dirty="0"/>
              <a:t> et </a:t>
            </a:r>
            <a:r>
              <a:rPr lang="ro-RO" dirty="0" err="1"/>
              <a:t>quas</a:t>
            </a:r>
            <a:r>
              <a:rPr lang="ro-RO" dirty="0"/>
              <a:t> </a:t>
            </a:r>
            <a:r>
              <a:rPr lang="ro-RO" dirty="0" err="1"/>
              <a:t>molestias</a:t>
            </a:r>
            <a:r>
              <a:rPr lang="ro-RO" dirty="0"/>
              <a:t> </a:t>
            </a:r>
            <a:r>
              <a:rPr lang="ro-RO" dirty="0" err="1"/>
              <a:t>excepturi</a:t>
            </a:r>
            <a:r>
              <a:rPr lang="ro-RO" dirty="0"/>
              <a:t> </a:t>
            </a:r>
            <a:r>
              <a:rPr lang="ro-RO" dirty="0" err="1"/>
              <a:t>sint</a:t>
            </a:r>
            <a:r>
              <a:rPr lang="ro-RO" dirty="0"/>
              <a:t> </a:t>
            </a:r>
            <a:r>
              <a:rPr lang="ro-RO" dirty="0" err="1"/>
              <a:t>occaecati</a:t>
            </a:r>
            <a:r>
              <a:rPr lang="ro-RO" dirty="0"/>
              <a:t> cupiditate non </a:t>
            </a:r>
            <a:r>
              <a:rPr lang="ro-RO" dirty="0" err="1"/>
              <a:t>provident.Similique</a:t>
            </a:r>
            <a:r>
              <a:rPr lang="ro-RO" dirty="0"/>
              <a:t> sunt in culpa </a:t>
            </a:r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officia</a:t>
            </a:r>
            <a:r>
              <a:rPr lang="ro-RO" dirty="0"/>
              <a:t> </a:t>
            </a:r>
            <a:r>
              <a:rPr lang="ro-RO" dirty="0" err="1"/>
              <a:t>deserunt</a:t>
            </a:r>
            <a:r>
              <a:rPr lang="ro-RO" dirty="0"/>
              <a:t> </a:t>
            </a:r>
            <a:r>
              <a:rPr lang="ro-RO" dirty="0" err="1"/>
              <a:t>mollitia</a:t>
            </a:r>
            <a:r>
              <a:rPr lang="ro-RO" dirty="0"/>
              <a:t> animi, </a:t>
            </a:r>
            <a:r>
              <a:rPr lang="ro-RO" dirty="0" err="1"/>
              <a:t>id</a:t>
            </a:r>
            <a:r>
              <a:rPr lang="ro-RO" dirty="0"/>
              <a:t> est </a:t>
            </a:r>
            <a:r>
              <a:rPr lang="ro-RO" dirty="0" err="1"/>
              <a:t>laborum</a:t>
            </a:r>
            <a:r>
              <a:rPr lang="ro-RO" dirty="0"/>
              <a:t> et </a:t>
            </a:r>
            <a:r>
              <a:rPr lang="ro-RO" dirty="0" err="1"/>
              <a:t>dolorum</a:t>
            </a:r>
            <a:r>
              <a:rPr lang="ro-RO" dirty="0"/>
              <a:t>. </a:t>
            </a:r>
          </a:p>
          <a:p>
            <a:pPr lvl="0"/>
            <a:endParaRPr lang="ro-RO" dirty="0"/>
          </a:p>
          <a:p>
            <a:pPr lvl="0"/>
            <a:r>
              <a:rPr lang="ro-RO" dirty="0"/>
              <a:t>Et </a:t>
            </a:r>
            <a:r>
              <a:rPr lang="ro-RO" dirty="0" err="1"/>
              <a:t>harum</a:t>
            </a:r>
            <a:r>
              <a:rPr lang="ro-RO" dirty="0"/>
              <a:t> </a:t>
            </a:r>
            <a:r>
              <a:rPr lang="ro-RO" dirty="0" err="1"/>
              <a:t>quidem</a:t>
            </a:r>
            <a:r>
              <a:rPr lang="ro-RO" dirty="0"/>
              <a:t> </a:t>
            </a:r>
            <a:r>
              <a:rPr lang="ro-RO" dirty="0" err="1"/>
              <a:t>rerum</a:t>
            </a:r>
            <a:r>
              <a:rPr lang="ro-RO" dirty="0"/>
              <a:t> </a:t>
            </a:r>
            <a:r>
              <a:rPr lang="ro-RO" dirty="0" err="1"/>
              <a:t>facilis</a:t>
            </a:r>
            <a:r>
              <a:rPr lang="ro-RO" dirty="0"/>
              <a:t> est et </a:t>
            </a:r>
            <a:r>
              <a:rPr lang="ro-RO" dirty="0" err="1"/>
              <a:t>expedita</a:t>
            </a:r>
            <a:r>
              <a:rPr lang="ro-RO" dirty="0"/>
              <a:t> </a:t>
            </a:r>
            <a:r>
              <a:rPr lang="ro-RO" dirty="0" err="1"/>
              <a:t>distinctio</a:t>
            </a:r>
            <a:r>
              <a:rPr lang="ro-RO" dirty="0"/>
              <a:t>. </a:t>
            </a:r>
            <a:r>
              <a:rPr lang="ro-RO" dirty="0" err="1"/>
              <a:t>Nam</a:t>
            </a:r>
            <a:r>
              <a:rPr lang="ro-RO" dirty="0"/>
              <a:t> </a:t>
            </a:r>
            <a:r>
              <a:rPr lang="ro-RO" dirty="0" err="1"/>
              <a:t>libero</a:t>
            </a:r>
            <a:r>
              <a:rPr lang="ro-RO" dirty="0"/>
              <a:t> </a:t>
            </a:r>
            <a:r>
              <a:rPr lang="ro-RO" dirty="0" err="1"/>
              <a:t>tempore</a:t>
            </a:r>
            <a:r>
              <a:rPr lang="ro-RO" dirty="0"/>
              <a:t>, cum </a:t>
            </a:r>
            <a:r>
              <a:rPr lang="ro-RO" dirty="0" err="1"/>
              <a:t>soluta</a:t>
            </a:r>
            <a:r>
              <a:rPr lang="ro-RO" dirty="0"/>
              <a:t> </a:t>
            </a:r>
            <a:r>
              <a:rPr lang="ro-RO" dirty="0" err="1"/>
              <a:t>nobis</a:t>
            </a:r>
            <a:r>
              <a:rPr lang="ro-RO" dirty="0"/>
              <a:t> est </a:t>
            </a:r>
            <a:r>
              <a:rPr lang="ro-RO" dirty="0" err="1"/>
              <a:t>eligendi</a:t>
            </a:r>
            <a:r>
              <a:rPr lang="ro-RO" dirty="0"/>
              <a:t> </a:t>
            </a:r>
            <a:r>
              <a:rPr lang="ro-RO" dirty="0" err="1"/>
              <a:t>optio</a:t>
            </a:r>
            <a:r>
              <a:rPr lang="ro-RO" dirty="0"/>
              <a:t> </a:t>
            </a:r>
            <a:r>
              <a:rPr lang="ro-RO" dirty="0" err="1"/>
              <a:t>cumque</a:t>
            </a:r>
            <a:r>
              <a:rPr lang="ro-RO" dirty="0"/>
              <a:t> </a:t>
            </a:r>
            <a:r>
              <a:rPr lang="ro-RO" dirty="0" err="1"/>
              <a:t>nihil</a:t>
            </a:r>
            <a:r>
              <a:rPr lang="ro-RO" dirty="0"/>
              <a:t> </a:t>
            </a:r>
            <a:r>
              <a:rPr lang="ro-RO" dirty="0" err="1"/>
              <a:t>impedit</a:t>
            </a:r>
            <a:r>
              <a:rPr lang="ro-RO" dirty="0"/>
              <a:t> quo minus </a:t>
            </a:r>
            <a:r>
              <a:rPr lang="ro-RO" dirty="0" err="1"/>
              <a:t>id</a:t>
            </a:r>
            <a:r>
              <a:rPr lang="ro-RO" dirty="0"/>
              <a:t> </a:t>
            </a:r>
            <a:r>
              <a:rPr lang="ro-RO" dirty="0" err="1"/>
              <a:t>quod</a:t>
            </a:r>
            <a:r>
              <a:rPr lang="ro-RO" dirty="0"/>
              <a:t> maxime </a:t>
            </a:r>
            <a:r>
              <a:rPr lang="ro-RO" dirty="0" err="1"/>
              <a:t>placeat</a:t>
            </a:r>
            <a:r>
              <a:rPr lang="ro-RO" dirty="0"/>
              <a:t> facere </a:t>
            </a:r>
            <a:r>
              <a:rPr lang="ro-RO" dirty="0" err="1"/>
              <a:t>possimus</a:t>
            </a:r>
            <a:r>
              <a:rPr lang="ro-RO" dirty="0"/>
              <a:t>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voluptas</a:t>
            </a:r>
            <a:r>
              <a:rPr lang="ro-RO" dirty="0"/>
              <a:t> </a:t>
            </a:r>
            <a:r>
              <a:rPr lang="ro-RO" dirty="0" err="1"/>
              <a:t>assumenda</a:t>
            </a:r>
            <a:r>
              <a:rPr lang="ro-RO" dirty="0"/>
              <a:t> est,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dolor</a:t>
            </a:r>
            <a:r>
              <a:rPr lang="ro-RO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05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1449" y="219272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o-RO" dirty="0" err="1"/>
              <a:t>Slide</a:t>
            </a:r>
            <a:r>
              <a:rPr lang="ro-RO" dirty="0"/>
              <a:t> cu titlu, fără logo, text și imagine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92949" y="1681163"/>
            <a:ext cx="5157787" cy="5908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Titlul 1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2949" y="2258972"/>
            <a:ext cx="5157787" cy="4035669"/>
          </a:xfrm>
        </p:spPr>
        <p:txBody>
          <a:bodyPr anchor="t">
            <a:normAutofit/>
          </a:bodyPr>
          <a:lstStyle>
            <a:lvl1pPr marL="0" indent="0">
              <a:buNone/>
              <a:defRPr sz="1800" b="0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blanditiis</a:t>
            </a:r>
            <a:r>
              <a:rPr lang="ro-RO" dirty="0"/>
              <a:t> </a:t>
            </a:r>
            <a:r>
              <a:rPr lang="ro-RO" dirty="0" err="1"/>
              <a:t>praesentium</a:t>
            </a:r>
            <a:r>
              <a:rPr lang="ro-RO" dirty="0"/>
              <a:t> </a:t>
            </a:r>
            <a:r>
              <a:rPr lang="ro-RO" dirty="0" err="1"/>
              <a:t>voluptatum</a:t>
            </a:r>
            <a:r>
              <a:rPr lang="ro-RO" dirty="0"/>
              <a:t> </a:t>
            </a:r>
            <a:r>
              <a:rPr lang="ro-RO" dirty="0" err="1"/>
              <a:t>deleniti</a:t>
            </a:r>
            <a:r>
              <a:rPr lang="ro-RO" dirty="0"/>
              <a:t> </a:t>
            </a:r>
            <a:r>
              <a:rPr lang="ro-RO" dirty="0" err="1"/>
              <a:t>atque</a:t>
            </a:r>
            <a:r>
              <a:rPr lang="ro-RO" dirty="0"/>
              <a:t> </a:t>
            </a:r>
            <a:r>
              <a:rPr lang="ro-RO" dirty="0" err="1"/>
              <a:t>corrupti</a:t>
            </a:r>
            <a:r>
              <a:rPr lang="ro-RO" dirty="0"/>
              <a:t> </a:t>
            </a:r>
            <a:r>
              <a:rPr lang="ro-RO" dirty="0" err="1"/>
              <a:t>quos</a:t>
            </a:r>
            <a:r>
              <a:rPr lang="ro-RO" dirty="0"/>
              <a:t> </a:t>
            </a:r>
            <a:r>
              <a:rPr lang="ro-RO" dirty="0" err="1"/>
              <a:t>dolores</a:t>
            </a:r>
            <a:r>
              <a:rPr lang="ro-RO" dirty="0"/>
              <a:t> et </a:t>
            </a:r>
            <a:r>
              <a:rPr lang="ro-RO" dirty="0" err="1"/>
              <a:t>quas</a:t>
            </a:r>
            <a:r>
              <a:rPr lang="ro-RO" dirty="0"/>
              <a:t> </a:t>
            </a:r>
            <a:r>
              <a:rPr lang="ro-RO" dirty="0" err="1"/>
              <a:t>molestias</a:t>
            </a:r>
            <a:r>
              <a:rPr lang="ro-RO" dirty="0"/>
              <a:t> </a:t>
            </a:r>
            <a:r>
              <a:rPr lang="ro-RO" dirty="0" err="1"/>
              <a:t>excepturi</a:t>
            </a:r>
            <a:r>
              <a:rPr lang="ro-RO" dirty="0"/>
              <a:t> </a:t>
            </a:r>
            <a:r>
              <a:rPr lang="ro-RO" dirty="0" err="1"/>
              <a:t>sint</a:t>
            </a:r>
            <a:r>
              <a:rPr lang="ro-RO" dirty="0"/>
              <a:t> </a:t>
            </a:r>
            <a:r>
              <a:rPr lang="ro-RO" dirty="0" err="1"/>
              <a:t>occaecati</a:t>
            </a:r>
            <a:r>
              <a:rPr lang="ro-RO" dirty="0"/>
              <a:t> cupiditate non </a:t>
            </a:r>
            <a:r>
              <a:rPr lang="ro-RO" dirty="0" err="1"/>
              <a:t>provident.Similique</a:t>
            </a:r>
            <a:r>
              <a:rPr lang="ro-RO" dirty="0"/>
              <a:t> sunt in culpa </a:t>
            </a:r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officia</a:t>
            </a:r>
            <a:r>
              <a:rPr lang="ro-RO" dirty="0"/>
              <a:t> </a:t>
            </a:r>
            <a:r>
              <a:rPr lang="ro-RO" dirty="0" err="1"/>
              <a:t>deserunt</a:t>
            </a:r>
            <a:r>
              <a:rPr lang="ro-RO" dirty="0"/>
              <a:t> </a:t>
            </a:r>
            <a:r>
              <a:rPr lang="ro-RO" dirty="0" err="1"/>
              <a:t>mollitia</a:t>
            </a:r>
            <a:r>
              <a:rPr lang="ro-RO" dirty="0"/>
              <a:t> animi, </a:t>
            </a:r>
            <a:r>
              <a:rPr lang="ro-RO" dirty="0" err="1"/>
              <a:t>id</a:t>
            </a:r>
            <a:r>
              <a:rPr lang="ro-RO" dirty="0"/>
              <a:t> est </a:t>
            </a:r>
            <a:r>
              <a:rPr lang="ro-RO" dirty="0" err="1"/>
              <a:t>laborum</a:t>
            </a:r>
            <a:r>
              <a:rPr lang="ro-RO" dirty="0"/>
              <a:t> et </a:t>
            </a:r>
            <a:r>
              <a:rPr lang="ro-RO" dirty="0" err="1"/>
              <a:t>dolorum</a:t>
            </a:r>
            <a:r>
              <a:rPr lang="ro-RO" dirty="0"/>
              <a:t>. </a:t>
            </a:r>
          </a:p>
          <a:p>
            <a:pPr lvl="0"/>
            <a:endParaRPr lang="ro-RO" dirty="0"/>
          </a:p>
          <a:p>
            <a:pPr lvl="0"/>
            <a:r>
              <a:rPr lang="ro-RO" dirty="0"/>
              <a:t>Et </a:t>
            </a:r>
            <a:r>
              <a:rPr lang="ro-RO" dirty="0" err="1"/>
              <a:t>harum</a:t>
            </a:r>
            <a:r>
              <a:rPr lang="ro-RO" dirty="0"/>
              <a:t> </a:t>
            </a:r>
            <a:r>
              <a:rPr lang="ro-RO" dirty="0" err="1"/>
              <a:t>quidem</a:t>
            </a:r>
            <a:r>
              <a:rPr lang="ro-RO" dirty="0"/>
              <a:t> </a:t>
            </a:r>
            <a:r>
              <a:rPr lang="ro-RO" dirty="0" err="1"/>
              <a:t>rerum</a:t>
            </a:r>
            <a:r>
              <a:rPr lang="ro-RO" dirty="0"/>
              <a:t> </a:t>
            </a:r>
            <a:r>
              <a:rPr lang="ro-RO" dirty="0" err="1"/>
              <a:t>facilis</a:t>
            </a:r>
            <a:r>
              <a:rPr lang="ro-RO" dirty="0"/>
              <a:t> est et </a:t>
            </a:r>
            <a:r>
              <a:rPr lang="ro-RO" dirty="0" err="1"/>
              <a:t>expedita</a:t>
            </a:r>
            <a:r>
              <a:rPr lang="ro-RO" dirty="0"/>
              <a:t> </a:t>
            </a:r>
            <a:r>
              <a:rPr lang="ro-RO" dirty="0" err="1"/>
              <a:t>distinctio</a:t>
            </a:r>
            <a:r>
              <a:rPr lang="ro-RO" dirty="0"/>
              <a:t>. </a:t>
            </a:r>
            <a:r>
              <a:rPr lang="ro-RO" dirty="0" err="1"/>
              <a:t>Nam</a:t>
            </a:r>
            <a:r>
              <a:rPr lang="ro-RO" dirty="0"/>
              <a:t> </a:t>
            </a:r>
            <a:r>
              <a:rPr lang="ro-RO" dirty="0" err="1"/>
              <a:t>libero</a:t>
            </a:r>
            <a:r>
              <a:rPr lang="ro-RO" dirty="0"/>
              <a:t> </a:t>
            </a:r>
            <a:r>
              <a:rPr lang="ro-RO" dirty="0" err="1"/>
              <a:t>tempore</a:t>
            </a:r>
            <a:r>
              <a:rPr lang="ro-RO" dirty="0"/>
              <a:t>, cum </a:t>
            </a:r>
            <a:r>
              <a:rPr lang="ro-RO" dirty="0" err="1"/>
              <a:t>soluta</a:t>
            </a:r>
            <a:r>
              <a:rPr lang="ro-RO" dirty="0"/>
              <a:t> </a:t>
            </a:r>
            <a:r>
              <a:rPr lang="ro-RO" dirty="0" err="1"/>
              <a:t>nobis</a:t>
            </a:r>
            <a:r>
              <a:rPr lang="ro-RO" dirty="0"/>
              <a:t> est </a:t>
            </a:r>
            <a:r>
              <a:rPr lang="ro-RO" dirty="0" err="1"/>
              <a:t>eligendi</a:t>
            </a:r>
            <a:r>
              <a:rPr lang="ro-RO" dirty="0"/>
              <a:t> </a:t>
            </a:r>
            <a:r>
              <a:rPr lang="ro-RO" dirty="0" err="1"/>
              <a:t>optio</a:t>
            </a:r>
            <a:r>
              <a:rPr lang="ro-RO" dirty="0"/>
              <a:t> </a:t>
            </a:r>
            <a:r>
              <a:rPr lang="ro-RO" dirty="0" err="1"/>
              <a:t>cumque</a:t>
            </a:r>
            <a:r>
              <a:rPr lang="ro-RO" dirty="0"/>
              <a:t> </a:t>
            </a:r>
            <a:r>
              <a:rPr lang="ro-RO" dirty="0" err="1"/>
              <a:t>nihil</a:t>
            </a:r>
            <a:r>
              <a:rPr lang="ro-RO" dirty="0"/>
              <a:t> </a:t>
            </a:r>
            <a:r>
              <a:rPr lang="ro-RO" dirty="0" err="1"/>
              <a:t>impedit</a:t>
            </a:r>
            <a:r>
              <a:rPr lang="ro-RO" dirty="0"/>
              <a:t> quo minus </a:t>
            </a:r>
            <a:r>
              <a:rPr lang="ro-RO" dirty="0" err="1"/>
              <a:t>id</a:t>
            </a:r>
            <a:r>
              <a:rPr lang="ro-RO" dirty="0"/>
              <a:t> </a:t>
            </a:r>
            <a:r>
              <a:rPr lang="ro-RO" dirty="0" err="1"/>
              <a:t>quod</a:t>
            </a:r>
            <a:r>
              <a:rPr lang="ro-RO" dirty="0"/>
              <a:t> maxime </a:t>
            </a:r>
            <a:r>
              <a:rPr lang="ro-RO" dirty="0" err="1"/>
              <a:t>placeat</a:t>
            </a:r>
            <a:r>
              <a:rPr lang="ro-RO" dirty="0"/>
              <a:t> facere </a:t>
            </a:r>
            <a:r>
              <a:rPr lang="ro-RO" dirty="0" err="1"/>
              <a:t>possimus</a:t>
            </a:r>
            <a:r>
              <a:rPr lang="ro-RO" dirty="0"/>
              <a:t>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voluptas</a:t>
            </a:r>
            <a:r>
              <a:rPr lang="ro-RO" dirty="0"/>
              <a:t> </a:t>
            </a:r>
            <a:r>
              <a:rPr lang="ro-RO" dirty="0" err="1"/>
              <a:t>assumenda</a:t>
            </a:r>
            <a:r>
              <a:rPr lang="ro-RO" dirty="0"/>
              <a:t> est,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dolor</a:t>
            </a:r>
            <a:r>
              <a:rPr lang="ro-RO" dirty="0"/>
              <a:t>.</a:t>
            </a:r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idx="14"/>
          </p:nvPr>
        </p:nvSpPr>
        <p:spPr>
          <a:xfrm>
            <a:off x="6096001" y="1980265"/>
            <a:ext cx="5512577" cy="388760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dirty="0"/>
              <a:t>Drag </a:t>
            </a:r>
            <a:r>
              <a:rPr lang="ro-RO" dirty="0" err="1"/>
              <a:t>picture</a:t>
            </a:r>
            <a:r>
              <a:rPr lang="ro-RO" dirty="0"/>
              <a:t> </a:t>
            </a:r>
            <a:r>
              <a:rPr lang="ro-RO" dirty="0" err="1"/>
              <a:t>to</a:t>
            </a:r>
            <a:r>
              <a:rPr lang="ro-RO" dirty="0"/>
              <a:t> </a:t>
            </a:r>
            <a:r>
              <a:rPr lang="ro-RO" dirty="0" err="1"/>
              <a:t>placeholder</a:t>
            </a:r>
            <a:r>
              <a:rPr lang="ro-RO" dirty="0"/>
              <a:t> or click </a:t>
            </a:r>
            <a:r>
              <a:rPr lang="ro-RO" dirty="0" err="1"/>
              <a:t>icon</a:t>
            </a:r>
            <a:r>
              <a:rPr lang="ro-RO" dirty="0"/>
              <a:t> </a:t>
            </a:r>
            <a:r>
              <a:rPr lang="ro-RO" dirty="0" err="1"/>
              <a:t>to</a:t>
            </a:r>
            <a:r>
              <a:rPr lang="ro-RO" dirty="0"/>
              <a:t> </a:t>
            </a:r>
            <a:r>
              <a:rPr lang="ro-RO" dirty="0" err="1"/>
              <a:t>add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6096000" y="5955786"/>
            <a:ext cx="5512577" cy="347512"/>
          </a:xfrm>
        </p:spPr>
        <p:txBody>
          <a:bodyPr anchor="t">
            <a:normAutofit/>
          </a:bodyPr>
          <a:lstStyle>
            <a:lvl1pPr marL="0" indent="0">
              <a:buNone/>
              <a:defRPr sz="1100" b="0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 err="1"/>
              <a:t>Photo</a:t>
            </a:r>
            <a:r>
              <a:rPr lang="ro-RO" dirty="0"/>
              <a:t> </a:t>
            </a:r>
            <a:r>
              <a:rPr lang="ro-RO" dirty="0" err="1"/>
              <a:t>caption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92430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92949" y="1681163"/>
            <a:ext cx="5157787" cy="5908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/>
              <a:t>Titlul paginii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2949" y="2376779"/>
            <a:ext cx="5157787" cy="4035669"/>
          </a:xfrm>
        </p:spPr>
        <p:txBody>
          <a:bodyPr anchor="t">
            <a:normAutofit/>
          </a:bodyPr>
          <a:lstStyle>
            <a:lvl1pPr marL="0" indent="0">
              <a:buNone/>
              <a:defRPr sz="1800" b="0" i="0">
                <a:solidFill>
                  <a:srgbClr val="231F2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blanditiis</a:t>
            </a:r>
            <a:r>
              <a:rPr lang="ro-RO" dirty="0"/>
              <a:t> </a:t>
            </a:r>
            <a:r>
              <a:rPr lang="ro-RO" dirty="0" err="1"/>
              <a:t>praesentium</a:t>
            </a:r>
            <a:r>
              <a:rPr lang="ro-RO" dirty="0"/>
              <a:t> </a:t>
            </a:r>
            <a:r>
              <a:rPr lang="ro-RO" dirty="0" err="1"/>
              <a:t>voluptatum</a:t>
            </a:r>
            <a:r>
              <a:rPr lang="ro-RO" dirty="0"/>
              <a:t> </a:t>
            </a:r>
            <a:r>
              <a:rPr lang="ro-RO" dirty="0" err="1"/>
              <a:t>deleniti</a:t>
            </a:r>
            <a:r>
              <a:rPr lang="ro-RO" dirty="0"/>
              <a:t> </a:t>
            </a:r>
            <a:r>
              <a:rPr lang="ro-RO" dirty="0" err="1"/>
              <a:t>atque</a:t>
            </a:r>
            <a:r>
              <a:rPr lang="ro-RO" dirty="0"/>
              <a:t> </a:t>
            </a:r>
            <a:r>
              <a:rPr lang="ro-RO" dirty="0" err="1"/>
              <a:t>corrupti</a:t>
            </a:r>
            <a:r>
              <a:rPr lang="ro-RO" dirty="0"/>
              <a:t> </a:t>
            </a:r>
            <a:r>
              <a:rPr lang="ro-RO" dirty="0" err="1"/>
              <a:t>quos</a:t>
            </a:r>
            <a:r>
              <a:rPr lang="ro-RO" dirty="0"/>
              <a:t> </a:t>
            </a:r>
            <a:r>
              <a:rPr lang="ro-RO" dirty="0" err="1"/>
              <a:t>dolores</a:t>
            </a:r>
            <a:r>
              <a:rPr lang="ro-RO" dirty="0"/>
              <a:t> et </a:t>
            </a:r>
            <a:r>
              <a:rPr lang="ro-RO" dirty="0" err="1"/>
              <a:t>quas</a:t>
            </a:r>
            <a:r>
              <a:rPr lang="ro-RO" dirty="0"/>
              <a:t> </a:t>
            </a:r>
            <a:r>
              <a:rPr lang="ro-RO" dirty="0" err="1"/>
              <a:t>molestias</a:t>
            </a:r>
            <a:r>
              <a:rPr lang="ro-RO" dirty="0"/>
              <a:t> </a:t>
            </a:r>
            <a:r>
              <a:rPr lang="ro-RO" dirty="0" err="1"/>
              <a:t>excepturi</a:t>
            </a:r>
            <a:r>
              <a:rPr lang="ro-RO" dirty="0"/>
              <a:t> </a:t>
            </a:r>
            <a:r>
              <a:rPr lang="ro-RO" dirty="0" err="1"/>
              <a:t>sint</a:t>
            </a:r>
            <a:r>
              <a:rPr lang="ro-RO" dirty="0"/>
              <a:t> </a:t>
            </a:r>
            <a:r>
              <a:rPr lang="ro-RO" dirty="0" err="1"/>
              <a:t>occaecati</a:t>
            </a:r>
            <a:r>
              <a:rPr lang="ro-RO" dirty="0"/>
              <a:t> cupiditate non </a:t>
            </a:r>
            <a:r>
              <a:rPr lang="ro-RO" dirty="0" err="1"/>
              <a:t>provident.Similique</a:t>
            </a:r>
            <a:r>
              <a:rPr lang="ro-RO" dirty="0"/>
              <a:t> sunt in culpa </a:t>
            </a:r>
            <a:r>
              <a:rPr lang="ro-RO" dirty="0" err="1"/>
              <a:t>qui</a:t>
            </a:r>
            <a:r>
              <a:rPr lang="ro-RO" dirty="0"/>
              <a:t> </a:t>
            </a:r>
            <a:r>
              <a:rPr lang="ro-RO" dirty="0" err="1"/>
              <a:t>officia</a:t>
            </a:r>
            <a:r>
              <a:rPr lang="ro-RO" dirty="0"/>
              <a:t> </a:t>
            </a:r>
            <a:r>
              <a:rPr lang="ro-RO" dirty="0" err="1"/>
              <a:t>deserunt</a:t>
            </a:r>
            <a:r>
              <a:rPr lang="ro-RO" dirty="0"/>
              <a:t> </a:t>
            </a:r>
            <a:r>
              <a:rPr lang="ro-RO" dirty="0" err="1"/>
              <a:t>mollitia</a:t>
            </a:r>
            <a:r>
              <a:rPr lang="ro-RO" dirty="0"/>
              <a:t> animi, </a:t>
            </a:r>
            <a:r>
              <a:rPr lang="ro-RO" dirty="0" err="1"/>
              <a:t>id</a:t>
            </a:r>
            <a:r>
              <a:rPr lang="ro-RO" dirty="0"/>
              <a:t> est </a:t>
            </a:r>
            <a:r>
              <a:rPr lang="ro-RO" dirty="0" err="1"/>
              <a:t>laborum</a:t>
            </a:r>
            <a:r>
              <a:rPr lang="ro-RO" dirty="0"/>
              <a:t> et </a:t>
            </a:r>
            <a:r>
              <a:rPr lang="ro-RO" dirty="0" err="1"/>
              <a:t>dolorum</a:t>
            </a:r>
            <a:r>
              <a:rPr lang="ro-RO" dirty="0"/>
              <a:t>. </a:t>
            </a:r>
          </a:p>
          <a:p>
            <a:pPr lvl="0"/>
            <a:endParaRPr lang="ro-RO" dirty="0"/>
          </a:p>
          <a:p>
            <a:pPr lvl="0"/>
            <a:r>
              <a:rPr lang="ro-RO" dirty="0"/>
              <a:t>Et </a:t>
            </a:r>
            <a:r>
              <a:rPr lang="ro-RO" dirty="0" err="1"/>
              <a:t>harum</a:t>
            </a:r>
            <a:r>
              <a:rPr lang="ro-RO" dirty="0"/>
              <a:t> </a:t>
            </a:r>
            <a:r>
              <a:rPr lang="ro-RO" dirty="0" err="1"/>
              <a:t>quidem</a:t>
            </a:r>
            <a:r>
              <a:rPr lang="ro-RO" dirty="0"/>
              <a:t> </a:t>
            </a:r>
            <a:r>
              <a:rPr lang="ro-RO" dirty="0" err="1"/>
              <a:t>rerum</a:t>
            </a:r>
            <a:r>
              <a:rPr lang="ro-RO" dirty="0"/>
              <a:t> </a:t>
            </a:r>
            <a:r>
              <a:rPr lang="ro-RO" dirty="0" err="1"/>
              <a:t>facilis</a:t>
            </a:r>
            <a:r>
              <a:rPr lang="ro-RO" dirty="0"/>
              <a:t> est et </a:t>
            </a:r>
            <a:r>
              <a:rPr lang="ro-RO" dirty="0" err="1"/>
              <a:t>expedita</a:t>
            </a:r>
            <a:r>
              <a:rPr lang="ro-RO" dirty="0"/>
              <a:t> </a:t>
            </a:r>
            <a:r>
              <a:rPr lang="ro-RO" dirty="0" err="1"/>
              <a:t>distinctio</a:t>
            </a:r>
            <a:r>
              <a:rPr lang="ro-RO" dirty="0"/>
              <a:t>. </a:t>
            </a:r>
            <a:r>
              <a:rPr lang="ro-RO" dirty="0" err="1"/>
              <a:t>Nam</a:t>
            </a:r>
            <a:r>
              <a:rPr lang="ro-RO" dirty="0"/>
              <a:t> </a:t>
            </a:r>
            <a:r>
              <a:rPr lang="ro-RO" dirty="0" err="1"/>
              <a:t>libero</a:t>
            </a:r>
            <a:r>
              <a:rPr lang="ro-RO" dirty="0"/>
              <a:t> </a:t>
            </a:r>
            <a:r>
              <a:rPr lang="ro-RO" dirty="0" err="1"/>
              <a:t>tempore</a:t>
            </a:r>
            <a:r>
              <a:rPr lang="ro-RO" dirty="0"/>
              <a:t>, cum </a:t>
            </a:r>
            <a:r>
              <a:rPr lang="ro-RO" dirty="0" err="1"/>
              <a:t>soluta</a:t>
            </a:r>
            <a:r>
              <a:rPr lang="ro-RO" dirty="0"/>
              <a:t> </a:t>
            </a:r>
            <a:r>
              <a:rPr lang="ro-RO" dirty="0" err="1"/>
              <a:t>nobis</a:t>
            </a:r>
            <a:r>
              <a:rPr lang="ro-RO" dirty="0"/>
              <a:t> est </a:t>
            </a:r>
            <a:r>
              <a:rPr lang="ro-RO" dirty="0" err="1"/>
              <a:t>eligendi</a:t>
            </a:r>
            <a:r>
              <a:rPr lang="ro-RO" dirty="0"/>
              <a:t> </a:t>
            </a:r>
            <a:r>
              <a:rPr lang="ro-RO" dirty="0" err="1"/>
              <a:t>optio</a:t>
            </a:r>
            <a:r>
              <a:rPr lang="ro-RO" dirty="0"/>
              <a:t> </a:t>
            </a:r>
            <a:r>
              <a:rPr lang="ro-RO" dirty="0" err="1"/>
              <a:t>cumque</a:t>
            </a:r>
            <a:r>
              <a:rPr lang="ro-RO" dirty="0"/>
              <a:t> </a:t>
            </a:r>
            <a:r>
              <a:rPr lang="ro-RO" dirty="0" err="1"/>
              <a:t>nihil</a:t>
            </a:r>
            <a:r>
              <a:rPr lang="ro-RO" dirty="0"/>
              <a:t> </a:t>
            </a:r>
            <a:r>
              <a:rPr lang="ro-RO" dirty="0" err="1"/>
              <a:t>impedit</a:t>
            </a:r>
            <a:r>
              <a:rPr lang="ro-RO" dirty="0"/>
              <a:t> quo minus </a:t>
            </a:r>
            <a:r>
              <a:rPr lang="ro-RO" dirty="0" err="1"/>
              <a:t>id</a:t>
            </a:r>
            <a:r>
              <a:rPr lang="ro-RO" dirty="0"/>
              <a:t> </a:t>
            </a:r>
            <a:r>
              <a:rPr lang="ro-RO" dirty="0" err="1"/>
              <a:t>quod</a:t>
            </a:r>
            <a:r>
              <a:rPr lang="ro-RO" dirty="0"/>
              <a:t> maxime </a:t>
            </a:r>
            <a:r>
              <a:rPr lang="ro-RO" dirty="0" err="1"/>
              <a:t>placeat</a:t>
            </a:r>
            <a:r>
              <a:rPr lang="ro-RO" dirty="0"/>
              <a:t> facere </a:t>
            </a:r>
            <a:r>
              <a:rPr lang="ro-RO" dirty="0" err="1"/>
              <a:t>possimus</a:t>
            </a:r>
            <a:r>
              <a:rPr lang="ro-RO" dirty="0"/>
              <a:t>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voluptas</a:t>
            </a:r>
            <a:r>
              <a:rPr lang="ro-RO" dirty="0"/>
              <a:t> </a:t>
            </a:r>
            <a:r>
              <a:rPr lang="ro-RO" dirty="0" err="1"/>
              <a:t>assumenda</a:t>
            </a:r>
            <a:r>
              <a:rPr lang="ro-RO" dirty="0"/>
              <a:t> est, </a:t>
            </a:r>
            <a:r>
              <a:rPr lang="ro-RO" dirty="0" err="1"/>
              <a:t>omnis</a:t>
            </a:r>
            <a:r>
              <a:rPr lang="ro-RO" dirty="0"/>
              <a:t> </a:t>
            </a:r>
            <a:r>
              <a:rPr lang="ro-RO" dirty="0" err="1"/>
              <a:t>dolor</a:t>
            </a:r>
            <a:r>
              <a:rPr lang="ro-RO" dirty="0"/>
              <a:t>.</a:t>
            </a:r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5"/>
          </p:nvPr>
        </p:nvSpPr>
        <p:spPr>
          <a:xfrm>
            <a:off x="6828303" y="1907863"/>
            <a:ext cx="5079467" cy="450458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984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Click to edit Master text styles</a:t>
            </a:r>
          </a:p>
          <a:p>
            <a:pPr lvl="1"/>
            <a:r>
              <a:rPr lang="ro-RO"/>
              <a:t>Second level</a:t>
            </a:r>
          </a:p>
          <a:p>
            <a:pPr lvl="2"/>
            <a:r>
              <a:rPr lang="ro-RO"/>
              <a:t>Third level</a:t>
            </a:r>
          </a:p>
          <a:p>
            <a:pPr lvl="3"/>
            <a:r>
              <a:rPr lang="ro-RO"/>
              <a:t>Fourth level</a:t>
            </a:r>
          </a:p>
          <a:p>
            <a:pPr lvl="4"/>
            <a:r>
              <a:rPr lang="ro-RO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7E627-F179-7342-B00F-19AC06EC2D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D97BE-CD43-434D-A59A-BE1A701BBC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062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1.emf"/><Relationship Id="rId7" Type="http://schemas.openxmlformats.org/officeDocument/2006/relationships/diagramColors" Target="../diagrams/colors1.xml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043" y="1803149"/>
            <a:ext cx="7772400" cy="2265965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+mn-lt"/>
              </a:rPr>
              <a:t>Updating the IT skills gap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4"/>
          </p:nvPr>
        </p:nvSpPr>
        <p:spPr>
          <a:xfrm>
            <a:off x="1889252" y="4763396"/>
            <a:ext cx="8306308" cy="668641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>
                <a:latin typeface="+mn-lt"/>
              </a:rPr>
              <a:t>John O’Sullivan    					April 28, 2016                                                     </a:t>
            </a:r>
          </a:p>
          <a:p>
            <a:pPr algn="l"/>
            <a:r>
              <a:rPr lang="en-US" sz="2000" dirty="0" smtClean="0">
                <a:latin typeface="+mn-lt"/>
              </a:rPr>
              <a:t>Igor </a:t>
            </a:r>
            <a:r>
              <a:rPr lang="en-US" sz="2000" dirty="0" err="1" smtClean="0">
                <a:latin typeface="+mn-lt"/>
              </a:rPr>
              <a:t>Bercu</a:t>
            </a:r>
            <a:r>
              <a:rPr lang="en-US" sz="2000" dirty="0" smtClean="0">
                <a:latin typeface="+mn-lt"/>
              </a:rPr>
              <a:t>					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       Chisinau, Moldova</a:t>
            </a:r>
            <a:endParaRPr lang="en-US" sz="2000" dirty="0">
              <a:latin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5"/>
          </p:nvPr>
        </p:nvSpPr>
        <p:spPr>
          <a:xfrm>
            <a:off x="2640443" y="2375193"/>
            <a:ext cx="6961600" cy="764719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Moldova ICT Summit 2016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smtClean="0"/>
              <a:t>Disclaimer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8"/>
          </p:nvPr>
        </p:nvSpPr>
        <p:spPr/>
        <p:txBody>
          <a:bodyPr>
            <a:normAutofit/>
          </a:bodyPr>
          <a:lstStyle/>
          <a:p>
            <a:r>
              <a:rPr lang="en-US"/>
              <a:t>The author’s views expressed in this publication do not necessary reflect the views of the United States Agency for International Development or the United States Government.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73808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Sources of new entrants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78" y="2219202"/>
            <a:ext cx="8831898" cy="40114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16409" y="2636874"/>
            <a:ext cx="25300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UTM dominates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Lots of others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5351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Platforms and languages needed</a:t>
            </a:r>
            <a:endParaRPr lang="en-GB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48" y="1711841"/>
            <a:ext cx="6284303" cy="50072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0175" y="2129475"/>
            <a:ext cx="5868170" cy="30273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  <p:sp>
        <p:nvSpPr>
          <p:cNvPr id="3" name="TextBox 2"/>
          <p:cNvSpPr txBox="1"/>
          <p:nvPr/>
        </p:nvSpPr>
        <p:spPr>
          <a:xfrm flipH="1">
            <a:off x="7232903" y="5383976"/>
            <a:ext cx="4505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Wide variety of everything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No dominant technology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91686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Even more variety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67" y="1414131"/>
            <a:ext cx="4810120" cy="23239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051" y="255181"/>
            <a:ext cx="5736210" cy="37889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9051" y="4133030"/>
            <a:ext cx="5736210" cy="247506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067" y="4133030"/>
            <a:ext cx="4810120" cy="2310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274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Testing skills needed too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154" y="1797456"/>
            <a:ext cx="7328867" cy="39288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62655" y="2679405"/>
            <a:ext cx="30184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All aspects of testing are required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80420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4516" y="420094"/>
            <a:ext cx="10515600" cy="390064"/>
          </a:xfrm>
        </p:spPr>
        <p:txBody>
          <a:bodyPr>
            <a:noAutofit/>
          </a:bodyPr>
          <a:lstStyle/>
          <a:p>
            <a:pPr algn="r"/>
            <a:r>
              <a:rPr lang="en-GB" sz="3600" dirty="0" smtClean="0">
                <a:latin typeface="+mn-lt"/>
              </a:rPr>
              <a:t>Foreign </a:t>
            </a:r>
            <a:r>
              <a:rPr lang="en-GB" sz="3600" dirty="0">
                <a:latin typeface="+mn-lt"/>
              </a:rPr>
              <a:t>language </a:t>
            </a:r>
            <a:r>
              <a:rPr lang="en-GB" sz="3600" dirty="0" smtClean="0">
                <a:latin typeface="+mn-lt"/>
              </a:rPr>
              <a:t>and personal </a:t>
            </a:r>
            <a:r>
              <a:rPr lang="en-GB" sz="3600" dirty="0" smtClean="0">
                <a:latin typeface="+mn-lt"/>
              </a:rPr>
              <a:t>skills </a:t>
            </a:r>
            <a:r>
              <a:rPr lang="en-GB" sz="3600" dirty="0" smtClean="0">
                <a:latin typeface="+mn-lt"/>
              </a:rPr>
              <a:t>needed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107" y="2913320"/>
            <a:ext cx="7984535" cy="35938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139" y="1249941"/>
            <a:ext cx="5039833" cy="33267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152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Some employer quotations</a:t>
            </a:r>
            <a:endParaRPr lang="en-GB" sz="36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3"/>
          </p:nvPr>
        </p:nvSpPr>
        <p:spPr>
          <a:xfrm>
            <a:off x="1878184" y="1882805"/>
            <a:ext cx="9442088" cy="4444843"/>
          </a:xfrm>
        </p:spPr>
        <p:txBody>
          <a:bodyPr>
            <a:normAutofit lnSpcReduction="10000"/>
          </a:bodyPr>
          <a:lstStyle/>
          <a:p>
            <a:r>
              <a:rPr lang="en-GB" sz="2000" dirty="0" smtClean="0">
                <a:latin typeface="+mn-lt"/>
              </a:rPr>
              <a:t>Struggling to maintain people.</a:t>
            </a:r>
          </a:p>
          <a:p>
            <a:r>
              <a:rPr lang="en-GB" sz="2000" dirty="0" smtClean="0">
                <a:latin typeface="+mn-lt"/>
              </a:rPr>
              <a:t>Direct recruiting from universities has not been successful.</a:t>
            </a:r>
          </a:p>
          <a:p>
            <a:r>
              <a:rPr lang="en-GB" sz="2000" dirty="0" smtClean="0">
                <a:latin typeface="+mn-lt"/>
              </a:rPr>
              <a:t>Main problem is quality of people.</a:t>
            </a:r>
          </a:p>
          <a:p>
            <a:r>
              <a:rPr lang="en-GB" sz="2000" dirty="0" smtClean="0">
                <a:latin typeface="+mn-lt"/>
              </a:rPr>
              <a:t>Teaching staff are poor – teachers should be certified.</a:t>
            </a:r>
          </a:p>
          <a:p>
            <a:r>
              <a:rPr lang="en-GB" sz="2000" dirty="0" smtClean="0">
                <a:latin typeface="+mn-lt"/>
              </a:rPr>
              <a:t>The skills gap is growing.</a:t>
            </a:r>
          </a:p>
          <a:p>
            <a:r>
              <a:rPr lang="en-GB" sz="2000" dirty="0" smtClean="0">
                <a:latin typeface="+mn-lt"/>
              </a:rPr>
              <a:t>Graduates lack product skills.</a:t>
            </a:r>
          </a:p>
          <a:p>
            <a:r>
              <a:rPr lang="en-GB" sz="2000" dirty="0" smtClean="0">
                <a:latin typeface="+mn-lt"/>
              </a:rPr>
              <a:t>Everything is the same – still disappointing.</a:t>
            </a:r>
          </a:p>
          <a:p>
            <a:r>
              <a:rPr lang="en-GB" sz="2000" dirty="0" smtClean="0">
                <a:latin typeface="+mn-lt"/>
              </a:rPr>
              <a:t>Hours of practice must increase.</a:t>
            </a:r>
          </a:p>
          <a:p>
            <a:pPr>
              <a:lnSpc>
                <a:spcPct val="110000"/>
              </a:lnSpc>
            </a:pPr>
            <a:r>
              <a:rPr lang="en-GB" sz="2000" dirty="0" smtClean="0">
                <a:latin typeface="+mn-lt"/>
              </a:rPr>
              <a:t>The problem is quality and organisation of practical work.</a:t>
            </a:r>
          </a:p>
          <a:p>
            <a:r>
              <a:rPr lang="en-GB" sz="2000" dirty="0" smtClean="0">
                <a:latin typeface="+mn-lt"/>
              </a:rPr>
              <a:t>Students do not understand what a system is.</a:t>
            </a:r>
          </a:p>
          <a:p>
            <a:r>
              <a:rPr lang="en-GB" sz="2000" dirty="0" smtClean="0">
                <a:latin typeface="+mn-lt"/>
              </a:rPr>
              <a:t>Typically six months to recruit.</a:t>
            </a:r>
            <a:endParaRPr lang="en-GB" sz="2000" dirty="0">
              <a:latin typeface="+mn-lt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8613648" y="2423160"/>
            <a:ext cx="2368296" cy="184708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70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556278"/>
            <a:ext cx="11795760" cy="415957"/>
          </a:xfrm>
        </p:spPr>
        <p:txBody>
          <a:bodyPr>
            <a:noAutofit/>
          </a:bodyPr>
          <a:lstStyle/>
          <a:p>
            <a:r>
              <a:rPr lang="en-GB" sz="3600" dirty="0" smtClean="0"/>
              <a:t>72%</a:t>
            </a:r>
            <a:r>
              <a:rPr lang="en-GB" sz="3600" dirty="0" smtClean="0"/>
              <a:t> </a:t>
            </a:r>
            <a:r>
              <a:rPr lang="en-GB" sz="3600" dirty="0" smtClean="0"/>
              <a:t>of companies do not </a:t>
            </a:r>
            <a:r>
              <a:rPr lang="en-GB" sz="3600" dirty="0" smtClean="0"/>
              <a:t>collaborate with education</a:t>
            </a:r>
            <a:endParaRPr lang="en-GB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395" y="2063126"/>
            <a:ext cx="4197751" cy="41095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995" y="1242686"/>
            <a:ext cx="3590855" cy="474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65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4528" y="401859"/>
            <a:ext cx="10515600" cy="390064"/>
          </a:xfrm>
        </p:spPr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But what do students think ?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31" y="1170897"/>
            <a:ext cx="5941949" cy="31177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  <p:sp>
        <p:nvSpPr>
          <p:cNvPr id="5" name="TextBox 4"/>
          <p:cNvSpPr txBox="1"/>
          <p:nvPr/>
        </p:nvSpPr>
        <p:spPr>
          <a:xfrm>
            <a:off x="4456804" y="2538388"/>
            <a:ext cx="1953978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Current </a:t>
            </a:r>
          </a:p>
          <a:p>
            <a:r>
              <a:rPr lang="en-GB" sz="2000" b="1" dirty="0" smtClean="0"/>
              <a:t>university</a:t>
            </a:r>
            <a:endParaRPr lang="en-GB" sz="2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083" y="1996180"/>
            <a:ext cx="5201603" cy="41848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sp>
        <p:nvSpPr>
          <p:cNvPr id="7" name="TextBox 6"/>
          <p:cNvSpPr txBox="1"/>
          <p:nvPr/>
        </p:nvSpPr>
        <p:spPr>
          <a:xfrm>
            <a:off x="8476591" y="1796125"/>
            <a:ext cx="1496586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Speciality</a:t>
            </a:r>
            <a:endParaRPr lang="en-GB" sz="20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748" y="3858771"/>
            <a:ext cx="5873513" cy="253727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</p:pic>
      <p:sp>
        <p:nvSpPr>
          <p:cNvPr id="9" name="TextBox 8"/>
          <p:cNvSpPr txBox="1"/>
          <p:nvPr/>
        </p:nvSpPr>
        <p:spPr>
          <a:xfrm>
            <a:off x="935666" y="4423144"/>
            <a:ext cx="1169581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Why IT ?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310285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Which is best for IT ?   Why ?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694" y="2689847"/>
            <a:ext cx="6213828" cy="25626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348" y="1816086"/>
            <a:ext cx="8451395" cy="484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16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251" y="698895"/>
            <a:ext cx="10515600" cy="390064"/>
          </a:xfrm>
        </p:spPr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Internship - How obtained ? How useful </a:t>
            </a:r>
            <a:r>
              <a:rPr lang="en-GB" sz="3600" dirty="0" smtClean="0">
                <a:latin typeface="+mn-lt"/>
              </a:rPr>
              <a:t>?</a:t>
            </a:r>
            <a:endParaRPr lang="en-GB" sz="3600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657" y="2218030"/>
            <a:ext cx="8823472" cy="39267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881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What’s it all about ?</a:t>
            </a:r>
            <a:endParaRPr lang="en-GB" sz="36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A fresh view of the (alleged) IT skills gap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Updating earlier studies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Baseline for further projects by USAID and others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i="1" dirty="0" smtClean="0">
                <a:latin typeface="+mn-lt"/>
              </a:rPr>
              <a:t>Methodology: </a:t>
            </a:r>
            <a:r>
              <a:rPr lang="en-GB" sz="2400" dirty="0" smtClean="0">
                <a:latin typeface="+mn-lt"/>
              </a:rPr>
              <a:t>Research + Interviews + Surveys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197 companies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211 students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78 graduates</a:t>
            </a:r>
            <a:endParaRPr lang="en-GB" sz="24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800" y="2395823"/>
            <a:ext cx="3559694" cy="295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3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en-GB" sz="3600" dirty="0" smtClean="0">
                <a:latin typeface="+mn-lt"/>
              </a:rPr>
              <a:t>Overall ratings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898" y="2836298"/>
            <a:ext cx="9441712" cy="35435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745" y="681230"/>
            <a:ext cx="5930698" cy="31259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912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Continue your education ?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48" y="1913728"/>
            <a:ext cx="5108487" cy="282856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4680" y="3474030"/>
            <a:ext cx="6746073" cy="250604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Young graduates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135" y="1935359"/>
            <a:ext cx="4029739" cy="48184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9719" y="1935359"/>
            <a:ext cx="4807900" cy="22051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687" y="4140485"/>
            <a:ext cx="5094880" cy="228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0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34" y="4123944"/>
            <a:ext cx="5308494" cy="26383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448" y="681230"/>
            <a:ext cx="10777112" cy="390064"/>
          </a:xfrm>
        </p:spPr>
        <p:txBody>
          <a:bodyPr>
            <a:noAutofit/>
          </a:bodyPr>
          <a:lstStyle/>
          <a:p>
            <a:pPr algn="r"/>
            <a:r>
              <a:rPr lang="en-GB" sz="3600" dirty="0" smtClean="0">
                <a:latin typeface="+mn-lt"/>
              </a:rPr>
              <a:t>Overall </a:t>
            </a:r>
            <a:r>
              <a:rPr lang="en-GB" sz="3600" dirty="0" smtClean="0">
                <a:latin typeface="+mn-lt"/>
              </a:rPr>
              <a:t>satisfaction with education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392" y="2212213"/>
            <a:ext cx="7563542" cy="43170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34" y="1296886"/>
            <a:ext cx="5308494" cy="24766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134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749" y="260112"/>
            <a:ext cx="3370521" cy="1297805"/>
          </a:xfrm>
        </p:spPr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Additional training needed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934" y="202428"/>
            <a:ext cx="4441963" cy="645089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869" y="1976213"/>
            <a:ext cx="3288986" cy="39248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7133" y="681230"/>
            <a:ext cx="2337523" cy="24483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8773" y="2812804"/>
            <a:ext cx="3845884" cy="379405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230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302" y="681230"/>
            <a:ext cx="10515600" cy="390064"/>
          </a:xfrm>
        </p:spPr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More additional training needed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302" y="2140823"/>
            <a:ext cx="2923818" cy="32233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45" y="2193245"/>
            <a:ext cx="3434316" cy="31890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4801" y="1916021"/>
            <a:ext cx="4214387" cy="3672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465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And even more additional training needed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395" y="1824601"/>
            <a:ext cx="3609403" cy="42215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1447" y="1519414"/>
            <a:ext cx="6265000" cy="486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02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3600" dirty="0" smtClean="0">
                <a:latin typeface="+mn-lt"/>
              </a:rPr>
              <a:t>Career progression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696" y="2009709"/>
            <a:ext cx="5115377" cy="18180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091" y="4438140"/>
            <a:ext cx="5377879" cy="20244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99581" y="4238085"/>
            <a:ext cx="4518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Continuing your education</a:t>
            </a:r>
            <a:endParaRPr lang="en-GB" sz="20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1765" y="2701758"/>
            <a:ext cx="5952056" cy="30726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73313" y="1783457"/>
            <a:ext cx="4518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Overall career satisfaction</a:t>
            </a:r>
            <a:endParaRPr lang="en-GB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512463" y="2301648"/>
            <a:ext cx="1300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Why ?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67919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072270" y="3859619"/>
            <a:ext cx="5563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 smtClean="0"/>
              <a:t>So, is there still a skills gap ?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299713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Some recent improvements</a:t>
            </a:r>
            <a:endParaRPr lang="en-GB" sz="3600" dirty="0">
              <a:latin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3"/>
          </p:nvPr>
        </p:nvSpPr>
        <p:spPr/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Education 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Curricula improvements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Labs updated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Many ICT start-ups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Government and political support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+mn-lt"/>
              </a:rPr>
              <a:t>e</a:t>
            </a:r>
            <a:r>
              <a:rPr lang="en-GB" sz="2400" dirty="0" smtClean="0">
                <a:latin typeface="+mn-lt"/>
              </a:rPr>
              <a:t>-Government 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+mn-lt"/>
              </a:rPr>
              <a:t>Law on IT parks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+mn-lt"/>
              </a:rPr>
              <a:t>Communications </a:t>
            </a:r>
            <a:r>
              <a:rPr lang="en-GB" sz="2400" dirty="0" smtClean="0">
                <a:latin typeface="+mn-lt"/>
              </a:rPr>
              <a:t>infrastructure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+mn-lt"/>
              </a:rPr>
              <a:t>Tekwill</a:t>
            </a:r>
            <a:endParaRPr lang="en-GB" sz="2400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0695" y="2327487"/>
            <a:ext cx="5944115" cy="28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81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Economic and political dramas</a:t>
            </a:r>
            <a:endParaRPr lang="en-GB" sz="36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3"/>
          </p:nvPr>
        </p:nvSpPr>
        <p:spPr>
          <a:xfrm>
            <a:off x="561448" y="1946813"/>
            <a:ext cx="6424144" cy="403566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Banking, economic and political crises: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b="0" dirty="0" smtClean="0">
                <a:latin typeface="+mn-lt"/>
              </a:rPr>
              <a:t>GDP down by 2.5%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b="0" dirty="0"/>
              <a:t>I</a:t>
            </a:r>
            <a:r>
              <a:rPr lang="en-GB" sz="2400" b="0" dirty="0" smtClean="0">
                <a:latin typeface="+mn-lt"/>
              </a:rPr>
              <a:t>nflation up from </a:t>
            </a:r>
            <a:r>
              <a:rPr lang="en-GB" sz="2400" b="0" dirty="0" smtClean="0">
                <a:latin typeface="+mn-lt"/>
              </a:rPr>
              <a:t>5 </a:t>
            </a:r>
            <a:r>
              <a:rPr lang="en-GB" sz="2400" b="0" dirty="0" smtClean="0">
                <a:latin typeface="+mn-lt"/>
              </a:rPr>
              <a:t>to 13%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b="0" dirty="0"/>
              <a:t>I</a:t>
            </a:r>
            <a:r>
              <a:rPr lang="en-GB" sz="2400" b="0" dirty="0" smtClean="0">
                <a:latin typeface="+mn-lt"/>
              </a:rPr>
              <a:t>nterest rates up from 3.5 to 19.5%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b="0" dirty="0" smtClean="0"/>
              <a:t>Military action and unrest in Ukraine</a:t>
            </a:r>
            <a:endParaRPr lang="en-GB" sz="2400" b="0" dirty="0" smtClean="0">
              <a:latin typeface="+mn-lt"/>
            </a:endParaRPr>
          </a:p>
          <a:p>
            <a:pPr lvl="1"/>
            <a:endParaRPr lang="en-GB" sz="2400" b="0" dirty="0" smtClean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Six recent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smtClean="0">
                <a:latin typeface="+mn-lt"/>
              </a:rPr>
              <a:t>Governments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Impact on ICT is not clear</a:t>
            </a:r>
            <a:endParaRPr lang="en-GB" sz="2400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8681" y="1997734"/>
            <a:ext cx="52387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86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But there is still a gap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1605" y="138223"/>
            <a:ext cx="3554276" cy="295072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Industry is still complaining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So are the </a:t>
            </a:r>
            <a:r>
              <a:rPr lang="en-GB" sz="2400" dirty="0" smtClean="0">
                <a:latin typeface="+mn-lt"/>
              </a:rPr>
              <a:t>universities</a:t>
            </a:r>
            <a:endParaRPr lang="en-GB" sz="24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It’s quality, not quantity</a:t>
            </a:r>
            <a:endParaRPr lang="en-GB" sz="2400" dirty="0">
              <a:latin typeface="+mn-lt"/>
            </a:endParaRPr>
          </a:p>
        </p:txBody>
      </p:sp>
      <p:sp>
        <p:nvSpPr>
          <p:cNvPr id="5" name="Bent-Up Arrow 4"/>
          <p:cNvSpPr/>
          <p:nvPr/>
        </p:nvSpPr>
        <p:spPr>
          <a:xfrm rot="5400000">
            <a:off x="3301584" y="3509558"/>
            <a:ext cx="1674803" cy="1741174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5500158" y="4376111"/>
            <a:ext cx="57404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Improve </a:t>
            </a:r>
            <a:r>
              <a:rPr lang="en-GB" sz="2400" dirty="0" smtClean="0"/>
              <a:t>industry - </a:t>
            </a:r>
            <a:r>
              <a:rPr lang="en-GB" sz="2400" dirty="0" smtClean="0"/>
              <a:t>university engagement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Further improvements to curricula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60292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Industry - University engagement</a:t>
            </a:r>
            <a:endParaRPr lang="en-GB" sz="36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Participation on governing and management bodies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Advice on curricula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Provision of case studies, 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Guest and visiting lecturers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Internships – for lecturers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External examiners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Provision of equipment, software, and educational 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Help with teacher training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114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Curricula improvements</a:t>
            </a:r>
            <a:endParaRPr lang="en-GB" sz="36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More practical work, less theoretical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OO </a:t>
            </a:r>
            <a:r>
              <a:rPr lang="en-GB" sz="2400" dirty="0" smtClean="0">
                <a:latin typeface="+mn-lt"/>
              </a:rPr>
              <a:t>programming, Java, C# and C++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Linux, Mobile, Database, Applications</a:t>
            </a:r>
            <a:endParaRPr lang="en-GB" sz="2400" dirty="0" smtClean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Personal skills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Foreign languages, especially English</a:t>
            </a:r>
            <a:endParaRPr lang="en-GB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847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Agenda for Action 2012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48" y="1904283"/>
            <a:ext cx="6037205" cy="4295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220" y="2331092"/>
            <a:ext cx="6050534" cy="41679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</p:pic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8974906"/>
              </p:ext>
            </p:extLst>
          </p:nvPr>
        </p:nvGraphicFramePr>
        <p:xfrm>
          <a:off x="2413592" y="2025503"/>
          <a:ext cx="7464056" cy="4258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1036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Conclusion</a:t>
            </a:r>
            <a:endParaRPr lang="en-GB" sz="36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3"/>
          </p:nvPr>
        </p:nvSpPr>
        <p:spPr>
          <a:xfrm>
            <a:off x="479152" y="1983389"/>
            <a:ext cx="6662312" cy="4035669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b="1" dirty="0" smtClean="0">
                <a:latin typeface="+mn-lt"/>
              </a:rPr>
              <a:t>Good progress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+mn-lt"/>
              </a:rPr>
              <a:t>Still lots to do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+mn-lt"/>
              </a:rPr>
              <a:t>Keep up the good work</a:t>
            </a:r>
          </a:p>
          <a:p>
            <a:pPr marL="2114550" lvl="4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600" dirty="0" smtClean="0"/>
              <a:t>Good luck</a:t>
            </a:r>
            <a:endParaRPr lang="en-GB" sz="2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2080" y="1680934"/>
            <a:ext cx="5721492" cy="295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9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ICT sector in Moldova</a:t>
            </a:r>
            <a:endParaRPr lang="en-GB" sz="36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3"/>
          </p:nvPr>
        </p:nvSpPr>
        <p:spPr>
          <a:xfrm>
            <a:off x="839973" y="4296608"/>
            <a:ext cx="10515600" cy="2423169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Hundreds of companies, growing at about 20 per year</a:t>
            </a:r>
            <a:endParaRPr lang="en-GB" sz="2400" dirty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Four large, &gt; 250 people: Allied Testing, Cedacri, </a:t>
            </a:r>
            <a:r>
              <a:rPr lang="en-GB" sz="2400" dirty="0" err="1" smtClean="0">
                <a:latin typeface="+mn-lt"/>
              </a:rPr>
              <a:t>Endava</a:t>
            </a:r>
            <a:r>
              <a:rPr lang="en-GB" sz="2400" dirty="0" smtClean="0">
                <a:latin typeface="+mn-lt"/>
              </a:rPr>
              <a:t>, Global Phoning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Six medium, 50-250: </a:t>
            </a:r>
            <a:r>
              <a:rPr lang="en-GB" sz="2400" dirty="0" err="1" smtClean="0">
                <a:latin typeface="+mn-lt"/>
              </a:rPr>
              <a:t>Amdaris</a:t>
            </a:r>
            <a:r>
              <a:rPr lang="en-GB" sz="2400" dirty="0" smtClean="0">
                <a:latin typeface="+mn-lt"/>
              </a:rPr>
              <a:t>, </a:t>
            </a:r>
            <a:r>
              <a:rPr lang="en-GB" sz="2400" dirty="0" err="1" smtClean="0">
                <a:latin typeface="+mn-lt"/>
              </a:rPr>
              <a:t>Arax-Impex</a:t>
            </a:r>
            <a:r>
              <a:rPr lang="en-GB" sz="2400" dirty="0" smtClean="0">
                <a:latin typeface="+mn-lt"/>
              </a:rPr>
              <a:t>, DAAC, Neuron, Pentalog, Tacit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Four telecoms: </a:t>
            </a:r>
            <a:r>
              <a:rPr lang="en-GB" sz="2400" dirty="0" err="1" smtClean="0">
                <a:latin typeface="+mn-lt"/>
              </a:rPr>
              <a:t>Moldcell</a:t>
            </a:r>
            <a:r>
              <a:rPr lang="en-GB" sz="2400" dirty="0" smtClean="0">
                <a:latin typeface="+mn-lt"/>
              </a:rPr>
              <a:t>, </a:t>
            </a:r>
            <a:r>
              <a:rPr lang="en-GB" sz="2400" dirty="0" err="1" smtClean="0">
                <a:latin typeface="+mn-lt"/>
              </a:rPr>
              <a:t>Moldtelecom</a:t>
            </a:r>
            <a:r>
              <a:rPr lang="en-GB" sz="2400" dirty="0" smtClean="0">
                <a:latin typeface="+mn-lt"/>
              </a:rPr>
              <a:t>, Orange, </a:t>
            </a:r>
            <a:r>
              <a:rPr lang="en-GB" sz="2400" dirty="0" err="1" smtClean="0">
                <a:latin typeface="+mn-lt"/>
              </a:rPr>
              <a:t>Starnet</a:t>
            </a:r>
            <a:endParaRPr lang="en-GB" sz="2400" dirty="0" smtClean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Accurate statistics are not easy to obtain</a:t>
            </a:r>
            <a:endParaRPr lang="en-GB" sz="24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833" y="1467096"/>
            <a:ext cx="4446803" cy="26737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143" y="1603262"/>
            <a:ext cx="6483421" cy="280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33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816" y="1860699"/>
            <a:ext cx="9707405" cy="29877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Services and Markets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120" y="2636425"/>
            <a:ext cx="5228477" cy="36015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6" name="TextBox 5"/>
          <p:cNvSpPr txBox="1"/>
          <p:nvPr/>
        </p:nvSpPr>
        <p:spPr>
          <a:xfrm>
            <a:off x="5819248" y="4943067"/>
            <a:ext cx="5890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Full range of ICT services and sectors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Outsourcing dominates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Government and Agriculture/Food look low</a:t>
            </a:r>
          </a:p>
        </p:txBody>
      </p:sp>
    </p:spTree>
    <p:extLst>
      <p:ext uri="{BB962C8B-B14F-4D97-AF65-F5344CB8AC3E}">
        <p14:creationId xmlns:p14="http://schemas.microsoft.com/office/powerpoint/2010/main" val="323075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Number of IT Jobs</a:t>
            </a:r>
            <a:endParaRPr lang="en-GB" sz="36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National Bureau of Statistics reports </a:t>
            </a:r>
            <a:r>
              <a:rPr lang="en-GB" sz="2400" b="1" dirty="0" smtClean="0">
                <a:solidFill>
                  <a:srgbClr val="C00000"/>
                </a:solidFill>
                <a:latin typeface="+mn-lt"/>
              </a:rPr>
              <a:t>10,340</a:t>
            </a:r>
            <a:r>
              <a:rPr lang="en-GB" sz="2400" dirty="0" smtClean="0">
                <a:latin typeface="+mn-lt"/>
              </a:rPr>
              <a:t> for 2014</a:t>
            </a:r>
          </a:p>
          <a:p>
            <a:pPr lvl="1"/>
            <a:r>
              <a:rPr lang="en-GB" sz="2400" b="0" dirty="0" smtClean="0">
                <a:latin typeface="+mn-lt"/>
              </a:rPr>
              <a:t>+   Under recording</a:t>
            </a:r>
          </a:p>
          <a:p>
            <a:pPr lvl="1"/>
            <a:r>
              <a:rPr lang="en-GB" sz="2400" b="0" dirty="0" smtClean="0">
                <a:latin typeface="+mn-lt"/>
              </a:rPr>
              <a:t>+   Freelancers</a:t>
            </a:r>
          </a:p>
          <a:p>
            <a:pPr lvl="1"/>
            <a:r>
              <a:rPr lang="en-GB" sz="2400" b="0" dirty="0" smtClean="0">
                <a:latin typeface="+mn-lt"/>
              </a:rPr>
              <a:t>+   IT people in other sectors, </a:t>
            </a:r>
            <a:r>
              <a:rPr lang="en-GB" sz="2400" b="0" dirty="0" err="1" smtClean="0">
                <a:latin typeface="+mn-lt"/>
              </a:rPr>
              <a:t>eg</a:t>
            </a:r>
            <a:r>
              <a:rPr lang="en-GB" sz="2400" b="0" dirty="0" smtClean="0">
                <a:latin typeface="+mn-lt"/>
              </a:rPr>
              <a:t> banking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So total could be about </a:t>
            </a:r>
            <a:r>
              <a:rPr lang="en-GB" sz="2400" b="1" dirty="0" smtClean="0">
                <a:solidFill>
                  <a:srgbClr val="C00000"/>
                </a:solidFill>
                <a:latin typeface="+mn-lt"/>
              </a:rPr>
              <a:t>12,500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+mn-lt"/>
              </a:rPr>
              <a:t>Highest paid sector in Moldova, double national average: </a:t>
            </a:r>
            <a:r>
              <a:rPr lang="en-GB" sz="2200" b="1" dirty="0" smtClean="0">
                <a:solidFill>
                  <a:srgbClr val="C00000"/>
                </a:solidFill>
                <a:latin typeface="+mn-lt"/>
              </a:rPr>
              <a:t>8,500 lei </a:t>
            </a:r>
            <a:r>
              <a:rPr lang="en-GB" sz="2200" b="0" dirty="0" smtClean="0">
                <a:solidFill>
                  <a:schemeClr val="tx1"/>
                </a:solidFill>
                <a:latin typeface="+mn-lt"/>
              </a:rPr>
              <a:t>in January 2015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+mn-lt"/>
              </a:rPr>
              <a:t>High productivity: </a:t>
            </a:r>
            <a:r>
              <a:rPr lang="en-GB" sz="2400" b="1" dirty="0" smtClean="0">
                <a:solidFill>
                  <a:srgbClr val="C00000"/>
                </a:solidFill>
                <a:latin typeface="+mn-lt"/>
              </a:rPr>
              <a:t>1.8% </a:t>
            </a:r>
            <a:r>
              <a:rPr lang="en-GB" sz="2400" dirty="0" smtClean="0">
                <a:solidFill>
                  <a:schemeClr val="tx1"/>
                </a:solidFill>
                <a:latin typeface="+mn-lt"/>
              </a:rPr>
              <a:t>of workforce; </a:t>
            </a:r>
            <a:r>
              <a:rPr lang="en-GB" sz="2400" b="1" dirty="0" smtClean="0">
                <a:solidFill>
                  <a:srgbClr val="C00000"/>
                </a:solidFill>
                <a:latin typeface="+mn-lt"/>
              </a:rPr>
              <a:t>1.5% </a:t>
            </a:r>
            <a:r>
              <a:rPr lang="en-GB" sz="2400" dirty="0" smtClean="0">
                <a:solidFill>
                  <a:schemeClr val="tx1"/>
                </a:solidFill>
                <a:latin typeface="+mn-lt"/>
              </a:rPr>
              <a:t>of GDP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dirty="0" smtClean="0">
                <a:solidFill>
                  <a:schemeClr val="tx1"/>
                </a:solidFill>
                <a:latin typeface="+mn-lt"/>
              </a:rPr>
              <a:t>Very high exports</a:t>
            </a:r>
            <a:endParaRPr lang="en-GB" sz="2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632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Occupations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47" y="2073349"/>
            <a:ext cx="6896871" cy="40403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7460" y="2902688"/>
            <a:ext cx="3544753" cy="1143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Programming dominates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But lots of others </a:t>
            </a:r>
            <a:r>
              <a:rPr lang="en-GB" sz="2400" dirty="0"/>
              <a:t>t</a:t>
            </a:r>
            <a:r>
              <a:rPr lang="en-GB" sz="2400" dirty="0" smtClean="0"/>
              <a:t>oo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73046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+mn-lt"/>
              </a:rPr>
              <a:t>Recruitment methods</a:t>
            </a:r>
            <a:endParaRPr lang="en-GB" sz="3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856" y="1998922"/>
            <a:ext cx="9108783" cy="35512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94883" y="5805377"/>
            <a:ext cx="75802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Advertising and personal recommendation are favourites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8389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But good people are </a:t>
            </a:r>
            <a:r>
              <a:rPr lang="en-GB" sz="3600" dirty="0" smtClean="0"/>
              <a:t>difficult to find</a:t>
            </a:r>
            <a:endParaRPr lang="en-GB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562" y="1946358"/>
            <a:ext cx="7644810" cy="42311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46768" y="2519916"/>
            <a:ext cx="2466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Lack of </a:t>
            </a:r>
            <a:r>
              <a:rPr lang="en-GB" sz="2400" dirty="0" smtClean="0"/>
              <a:t>skills is the key issue 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4145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2562</TotalTime>
  <Words>662</Words>
  <Application>Microsoft Office PowerPoint</Application>
  <PresentationFormat>Widescreen</PresentationFormat>
  <Paragraphs>134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1_Office Theme</vt:lpstr>
      <vt:lpstr>Updating the IT skills gap</vt:lpstr>
      <vt:lpstr>What’s it all about ?</vt:lpstr>
      <vt:lpstr>Economic and political dramas</vt:lpstr>
      <vt:lpstr>ICT sector in Moldova</vt:lpstr>
      <vt:lpstr>Services and Markets</vt:lpstr>
      <vt:lpstr>Number of IT Jobs</vt:lpstr>
      <vt:lpstr>Occupations</vt:lpstr>
      <vt:lpstr>Recruitment methods</vt:lpstr>
      <vt:lpstr>But good people are difficult to find</vt:lpstr>
      <vt:lpstr>Sources of new entrants</vt:lpstr>
      <vt:lpstr>Platforms and languages needed</vt:lpstr>
      <vt:lpstr>Even more variety</vt:lpstr>
      <vt:lpstr>Testing skills needed too</vt:lpstr>
      <vt:lpstr>Foreign language and personal skills needed</vt:lpstr>
      <vt:lpstr>Some employer quotations</vt:lpstr>
      <vt:lpstr>72% of companies do not collaborate with education</vt:lpstr>
      <vt:lpstr>But what do students think ?</vt:lpstr>
      <vt:lpstr>Which is best for IT ?   Why ?</vt:lpstr>
      <vt:lpstr>Internship - How obtained ? How useful ?</vt:lpstr>
      <vt:lpstr>Overall ratings</vt:lpstr>
      <vt:lpstr>Continue your education ?</vt:lpstr>
      <vt:lpstr>Young graduates</vt:lpstr>
      <vt:lpstr>Overall satisfaction with education</vt:lpstr>
      <vt:lpstr>Additional training needed</vt:lpstr>
      <vt:lpstr>More additional training needed</vt:lpstr>
      <vt:lpstr>And even more additional training needed</vt:lpstr>
      <vt:lpstr>Career progression</vt:lpstr>
      <vt:lpstr>PowerPoint Presentation</vt:lpstr>
      <vt:lpstr>Some recent improvements</vt:lpstr>
      <vt:lpstr>But there is still a gap</vt:lpstr>
      <vt:lpstr>Industry - University engagement</vt:lpstr>
      <vt:lpstr>Curricula improvements</vt:lpstr>
      <vt:lpstr>Agenda for Action 2012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the IT skills gap</dc:title>
  <dc:creator>John O'Sullivan</dc:creator>
  <cp:lastModifiedBy>John O'Sullivan</cp:lastModifiedBy>
  <cp:revision>59</cp:revision>
  <cp:lastPrinted>2016-04-27T16:20:57Z</cp:lastPrinted>
  <dcterms:created xsi:type="dcterms:W3CDTF">2016-04-26T08:16:12Z</dcterms:created>
  <dcterms:modified xsi:type="dcterms:W3CDTF">2016-04-28T06:16:33Z</dcterms:modified>
</cp:coreProperties>
</file>